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Lst>
  <p:sldSz cy="13716000" cx="24377650"/>
  <p:notesSz cx="6858000" cy="9144000"/>
  <p:embeddedFontLst>
    <p:embeddedFont>
      <p:font typeface="Roboto Thin"/>
      <p:regular r:id="rId28"/>
      <p:bold r:id="rId29"/>
      <p:italic r:id="rId30"/>
      <p:boldItalic r:id="rId31"/>
    </p:embeddedFont>
    <p:embeddedFont>
      <p:font typeface="Roboto Black"/>
      <p:bold r:id="rId32"/>
      <p:boldItalic r:id="rId33"/>
    </p:embeddedFont>
    <p:embeddedFont>
      <p:font typeface="Roboto Medium"/>
      <p:regular r:id="rId34"/>
      <p:bold r:id="rId35"/>
      <p:italic r:id="rId36"/>
      <p:boldItalic r:id="rId37"/>
    </p:embeddedFont>
    <p:embeddedFont>
      <p:font typeface="Roboto"/>
      <p:regular r:id="rId38"/>
      <p:bold r:id="rId39"/>
      <p:italic r:id="rId40"/>
      <p:boldItalic r:id="rId41"/>
    </p:embeddedFont>
    <p:embeddedFont>
      <p:font typeface="Amatic SC"/>
      <p:regular r:id="rId42"/>
      <p:bold r:id="rId43"/>
    </p:embeddedFont>
    <p:embeddedFont>
      <p:font typeface="Inconsolata"/>
      <p:regular r:id="rId44"/>
      <p:bold r:id="rId45"/>
    </p:embeddedFont>
    <p:embeddedFont>
      <p:font typeface="Poppins"/>
      <p:regular r:id="rId46"/>
      <p:bold r:id="rId47"/>
      <p:italic r:id="rId48"/>
      <p:boldItalic r:id="rId49"/>
    </p:embeddedFont>
    <p:embeddedFont>
      <p:font typeface="Lato Light"/>
      <p:regular r:id="rId50"/>
      <p:bold r:id="rId51"/>
      <p:italic r:id="rId52"/>
      <p:boldItalic r:id="rId53"/>
    </p:embeddedFont>
    <p:embeddedFont>
      <p:font typeface="Poppins Medium"/>
      <p:regular r:id="rId54"/>
      <p:bold r:id="rId55"/>
      <p:italic r:id="rId56"/>
      <p:boldItalic r:id="rId57"/>
    </p:embeddedFont>
    <p:embeddedFont>
      <p:font typeface="Roboto Light"/>
      <p:regular r:id="rId58"/>
      <p:bold r:id="rId59"/>
      <p:italic r:id="rId60"/>
      <p:boldItalic r:id="rId61"/>
    </p:embeddedFont>
    <p:embeddedFont>
      <p:font typeface="Helvetica Neue"/>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B4D58E-EBD1-44CC-A79D-4B2B5A62FFEB}">
  <a:tblStyle styleId="{21B4D58E-EBD1-44CC-A79D-4B2B5A62FF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AmaticSC-regular.fntdata"/><Relationship Id="rId41" Type="http://schemas.openxmlformats.org/officeDocument/2006/relationships/font" Target="fonts/Roboto-boldItalic.fntdata"/><Relationship Id="rId44" Type="http://schemas.openxmlformats.org/officeDocument/2006/relationships/font" Target="fonts/Inconsolata-regular.fntdata"/><Relationship Id="rId43" Type="http://schemas.openxmlformats.org/officeDocument/2006/relationships/font" Target="fonts/AmaticSC-bold.fntdata"/><Relationship Id="rId46" Type="http://schemas.openxmlformats.org/officeDocument/2006/relationships/font" Target="fonts/Poppins-regular.fntdata"/><Relationship Id="rId45" Type="http://schemas.openxmlformats.org/officeDocument/2006/relationships/font" Target="fonts/Inconsolat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Thin-boldItalic.fntdata"/><Relationship Id="rId30" Type="http://schemas.openxmlformats.org/officeDocument/2006/relationships/font" Target="fonts/RobotoThin-italic.fntdata"/><Relationship Id="rId33" Type="http://schemas.openxmlformats.org/officeDocument/2006/relationships/font" Target="fonts/RobotoBlack-boldItalic.fntdata"/><Relationship Id="rId32" Type="http://schemas.openxmlformats.org/officeDocument/2006/relationships/font" Target="fonts/RobotoBlack-bold.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Roboto-bold.fntdata"/><Relationship Id="rId38" Type="http://schemas.openxmlformats.org/officeDocument/2006/relationships/font" Target="fonts/Roboto-regular.fntdata"/><Relationship Id="rId62" Type="http://schemas.openxmlformats.org/officeDocument/2006/relationships/font" Target="fonts/HelveticaNeue-regular.fntdata"/><Relationship Id="rId61" Type="http://schemas.openxmlformats.org/officeDocument/2006/relationships/font" Target="fonts/RobotoLight-boldItalic.fntdata"/><Relationship Id="rId20" Type="http://schemas.openxmlformats.org/officeDocument/2006/relationships/slide" Target="slides/slide11.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3.xml"/><Relationship Id="rId21" Type="http://schemas.openxmlformats.org/officeDocument/2006/relationships/slide" Target="slides/slide12.xml"/><Relationship Id="rId65" Type="http://schemas.openxmlformats.org/officeDocument/2006/relationships/font" Target="fonts/HelveticaNeue-boldItalic.fntdata"/><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RobotoLight-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font" Target="fonts/RobotoThin-regular.fntdata"/><Relationship Id="rId27" Type="http://schemas.openxmlformats.org/officeDocument/2006/relationships/slide" Target="slides/slide18.xml"/><Relationship Id="rId29" Type="http://schemas.openxmlformats.org/officeDocument/2006/relationships/font" Target="fonts/RobotoThin-bold.fntdata"/><Relationship Id="rId51" Type="http://schemas.openxmlformats.org/officeDocument/2006/relationships/font" Target="fonts/LatoLight-bold.fntdata"/><Relationship Id="rId50" Type="http://schemas.openxmlformats.org/officeDocument/2006/relationships/font" Target="fonts/LatoLight-regular.fntdata"/><Relationship Id="rId53" Type="http://schemas.openxmlformats.org/officeDocument/2006/relationships/font" Target="fonts/LatoLight-boldItalic.fntdata"/><Relationship Id="rId52" Type="http://schemas.openxmlformats.org/officeDocument/2006/relationships/font" Target="fonts/LatoLight-italic.fntdata"/><Relationship Id="rId11" Type="http://schemas.openxmlformats.org/officeDocument/2006/relationships/slide" Target="slides/slide2.xml"/><Relationship Id="rId55" Type="http://schemas.openxmlformats.org/officeDocument/2006/relationships/font" Target="fonts/PoppinsMedium-bold.fntdata"/><Relationship Id="rId10" Type="http://schemas.openxmlformats.org/officeDocument/2006/relationships/slide" Target="slides/slide1.xml"/><Relationship Id="rId54" Type="http://schemas.openxmlformats.org/officeDocument/2006/relationships/font" Target="fonts/PoppinsMedium-regular.fntdata"/><Relationship Id="rId13" Type="http://schemas.openxmlformats.org/officeDocument/2006/relationships/slide" Target="slides/slide4.xml"/><Relationship Id="rId57" Type="http://schemas.openxmlformats.org/officeDocument/2006/relationships/font" Target="fonts/PoppinsMedium-boldItalic.fntdata"/><Relationship Id="rId12" Type="http://schemas.openxmlformats.org/officeDocument/2006/relationships/slide" Target="slides/slide3.xml"/><Relationship Id="rId56" Type="http://schemas.openxmlformats.org/officeDocument/2006/relationships/font" Target="fonts/PoppinsMedium-italic.fntdata"/><Relationship Id="rId15" Type="http://schemas.openxmlformats.org/officeDocument/2006/relationships/slide" Target="slides/slide6.xml"/><Relationship Id="rId59" Type="http://schemas.openxmlformats.org/officeDocument/2006/relationships/font" Target="fonts/RobotoLight-bold.fntdata"/><Relationship Id="rId14" Type="http://schemas.openxmlformats.org/officeDocument/2006/relationships/slide" Target="slides/slide5.xml"/><Relationship Id="rId58" Type="http://schemas.openxmlformats.org/officeDocument/2006/relationships/font" Target="fonts/RobotoLight-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1464c2a38b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1464c2a38b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Brandon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1464c2a38b7_4_1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1464c2a38b7_4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Brandon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1464c2a38b7_4_2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1464c2a38b7_4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Brandon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Richard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Joe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1464c2a38b7_1_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1464c2a38b7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Richard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14661aeb7b6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14661aeb7b6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1" name="Google Shape;2471;g14661aeb7b6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Can be filled in after everything is done</a:t>
            </a:r>
            <a:endParaRPr/>
          </a:p>
        </p:txBody>
      </p:sp>
      <p:sp>
        <p:nvSpPr>
          <p:cNvPr id="2332" name="Google Shape;233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Quintin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Nabeelah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Brandon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Brandon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Brandon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22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0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3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3.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2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3.png"/><Relationship Id="rId4" Type="http://schemas.openxmlformats.org/officeDocument/2006/relationships/image" Target="../media/image1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5.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8.jpg"/><Relationship Id="rId4" Type="http://schemas.openxmlformats.org/officeDocument/2006/relationships/image" Target="../media/image227.jpg"/><Relationship Id="rId5" Type="http://schemas.openxmlformats.org/officeDocument/2006/relationships/image" Target="../media/image2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32.jpg"/><Relationship Id="rId4" Type="http://schemas.openxmlformats.org/officeDocument/2006/relationships/image" Target="../media/image2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34.jpg"/><Relationship Id="rId4" Type="http://schemas.openxmlformats.org/officeDocument/2006/relationships/image" Target="../media/image231.jpg"/><Relationship Id="rId5" Type="http://schemas.openxmlformats.org/officeDocument/2006/relationships/image" Target="../media/image2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2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2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image" Target="../media/image2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2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192.168.1.110" TargetMode="External"/><Relationship Id="rId4" Type="http://schemas.openxmlformats.org/officeDocument/2006/relationships/image" Target="../media/image217.jpg"/><Relationship Id="rId5" Type="http://schemas.openxmlformats.org/officeDocument/2006/relationships/image" Target="../media/image225.jpg"/><Relationship Id="rId6" Type="http://schemas.openxmlformats.org/officeDocument/2006/relationships/image" Target="../media/image23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192.168.1.110" TargetMode="External"/><Relationship Id="rId4" Type="http://schemas.openxmlformats.org/officeDocument/2006/relationships/hyperlink" Target="http://192.168.1.110/wordpress" TargetMode="External"/><Relationship Id="rId5" Type="http://schemas.openxmlformats.org/officeDocument/2006/relationships/image" Target="../media/image218.jpg"/><Relationship Id="rId6" Type="http://schemas.openxmlformats.org/officeDocument/2006/relationships/image" Target="../media/image2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0.jpg"/><Relationship Id="rId4" Type="http://schemas.openxmlformats.org/officeDocument/2006/relationships/image" Target="../media/image224.jpg"/><Relationship Id="rId5" Type="http://schemas.openxmlformats.org/officeDocument/2006/relationships/image" Target="../media/image2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28" name="Google Shape;2328;p136"/>
          <p:cNvSpPr txBox="1"/>
          <p:nvPr/>
        </p:nvSpPr>
        <p:spPr>
          <a:xfrm>
            <a:off x="711925" y="9137725"/>
            <a:ext cx="229149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500"/>
              <a:t>By: </a:t>
            </a:r>
            <a:endParaRPr sz="4500"/>
          </a:p>
          <a:p>
            <a:pPr indent="0" lvl="0" marL="0" rtl="0" algn="ctr">
              <a:spcBef>
                <a:spcPts val="0"/>
              </a:spcBef>
              <a:spcAft>
                <a:spcPts val="0"/>
              </a:spcAft>
              <a:buNone/>
            </a:pPr>
            <a:r>
              <a:rPr lang="en-US" sz="4500"/>
              <a:t>Brandon, Joe, Nabeelah, Quintin, Richard, HarshUD</a:t>
            </a:r>
            <a:endParaRPr sz="4500"/>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406" name="Shape 2406"/>
        <p:cNvGrpSpPr/>
        <p:nvPr/>
      </p:nvGrpSpPr>
      <p:grpSpPr>
        <a:xfrm>
          <a:off x="0" y="0"/>
          <a:ext cx="0" cy="0"/>
          <a:chOff x="0" y="0"/>
          <a:chExt cx="0" cy="0"/>
        </a:xfrm>
      </p:grpSpPr>
      <p:sp>
        <p:nvSpPr>
          <p:cNvPr id="2407" name="Google Shape;2407;p14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Access to MySQL Database</a:t>
            </a:r>
            <a:endParaRPr/>
          </a:p>
        </p:txBody>
      </p:sp>
      <p:sp>
        <p:nvSpPr>
          <p:cNvPr id="2408" name="Google Shape;2408;p1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9" name="Google Shape;2409;p14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450850" lvl="0" marL="914400" rtl="0" algn="l">
              <a:lnSpc>
                <a:spcPct val="115000"/>
              </a:lnSpc>
              <a:spcBef>
                <a:spcPts val="1200"/>
              </a:spcBef>
              <a:spcAft>
                <a:spcPts val="0"/>
              </a:spcAft>
              <a:buClr>
                <a:schemeClr val="dk1"/>
              </a:buClr>
              <a:buSzPts val="3500"/>
              <a:buChar char="●"/>
            </a:pPr>
            <a:r>
              <a:rPr lang="en-US" sz="3500">
                <a:solidFill>
                  <a:schemeClr val="dk1"/>
                </a:solidFill>
              </a:rPr>
              <a:t>Logged in as michael we are able to look at the wp-config.php(nano /var/www/html/wordpress/wp-config.php)</a:t>
            </a:r>
            <a:endParaRPr sz="3500">
              <a:solidFill>
                <a:schemeClr val="dk1"/>
              </a:solidFill>
            </a:endParaRPr>
          </a:p>
          <a:p>
            <a:pPr indent="-450850" lvl="0" marL="914400" rtl="0" algn="l">
              <a:lnSpc>
                <a:spcPct val="115000"/>
              </a:lnSpc>
              <a:spcBef>
                <a:spcPts val="1000"/>
              </a:spcBef>
              <a:spcAft>
                <a:spcPts val="1000"/>
              </a:spcAft>
              <a:buClr>
                <a:schemeClr val="dk1"/>
              </a:buClr>
              <a:buSzPts val="3500"/>
              <a:buChar char="●"/>
            </a:pPr>
            <a:r>
              <a:rPr lang="en-US" sz="3500">
                <a:solidFill>
                  <a:schemeClr val="dk1"/>
                </a:solidFill>
              </a:rPr>
              <a:t>Found MySQL login info(DB_USER: root  DB_PASSWORD:  R@v3nSecurity) Login using(mysql -u root -p) commands used with mysql( use wordpress;  use databases;  show tables;)</a:t>
            </a:r>
            <a:endParaRPr sz="3500">
              <a:solidFill>
                <a:schemeClr val="dk1"/>
              </a:solidFill>
            </a:endParaRPr>
          </a:p>
        </p:txBody>
      </p:sp>
      <p:pic>
        <p:nvPicPr>
          <p:cNvPr id="2410" name="Google Shape;2410;p145"/>
          <p:cNvPicPr preferRelativeResize="0"/>
          <p:nvPr/>
        </p:nvPicPr>
        <p:blipFill>
          <a:blip r:embed="rId3">
            <a:alphaModFix/>
          </a:blip>
          <a:stretch>
            <a:fillRect/>
          </a:stretch>
        </p:blipFill>
        <p:spPr>
          <a:xfrm>
            <a:off x="9532813" y="7697275"/>
            <a:ext cx="6086475" cy="4191000"/>
          </a:xfrm>
          <a:prstGeom prst="rect">
            <a:avLst/>
          </a:prstGeom>
          <a:noFill/>
          <a:ln>
            <a:noFill/>
          </a:ln>
        </p:spPr>
      </p:pic>
      <p:pic>
        <p:nvPicPr>
          <p:cNvPr id="2411" name="Google Shape;2411;p145"/>
          <p:cNvPicPr preferRelativeResize="0"/>
          <p:nvPr/>
        </p:nvPicPr>
        <p:blipFill>
          <a:blip r:embed="rId4">
            <a:alphaModFix/>
          </a:blip>
          <a:stretch>
            <a:fillRect/>
          </a:stretch>
        </p:blipFill>
        <p:spPr>
          <a:xfrm>
            <a:off x="16245375" y="7697276"/>
            <a:ext cx="6492533" cy="4191000"/>
          </a:xfrm>
          <a:prstGeom prst="rect">
            <a:avLst/>
          </a:prstGeom>
          <a:noFill/>
          <a:ln>
            <a:noFill/>
          </a:ln>
        </p:spPr>
      </p:pic>
      <p:pic>
        <p:nvPicPr>
          <p:cNvPr id="2412" name="Google Shape;2412;p145"/>
          <p:cNvPicPr preferRelativeResize="0"/>
          <p:nvPr/>
        </p:nvPicPr>
        <p:blipFill>
          <a:blip r:embed="rId5">
            <a:alphaModFix/>
          </a:blip>
          <a:stretch>
            <a:fillRect/>
          </a:stretch>
        </p:blipFill>
        <p:spPr>
          <a:xfrm>
            <a:off x="1519825" y="7697275"/>
            <a:ext cx="7386925" cy="1657325"/>
          </a:xfrm>
          <a:prstGeom prst="rect">
            <a:avLst/>
          </a:prstGeom>
          <a:noFill/>
          <a:ln>
            <a:noFill/>
          </a:ln>
        </p:spPr>
      </p:pic>
    </p:spTree>
  </p:cSld>
  <p:clrMapOvr>
    <a:masterClrMapping/>
  </p:clrMapOvr>
  <mc:AlternateContent>
    <mc:Choice Requires="p14">
      <p:transition spd="slow" p14:dur="21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416" name="Shape 2416"/>
        <p:cNvGrpSpPr/>
        <p:nvPr/>
      </p:nvGrpSpPr>
      <p:grpSpPr>
        <a:xfrm>
          <a:off x="0" y="0"/>
          <a:ext cx="0" cy="0"/>
          <a:chOff x="0" y="0"/>
          <a:chExt cx="0" cy="0"/>
        </a:xfrm>
      </p:grpSpPr>
      <p:sp>
        <p:nvSpPr>
          <p:cNvPr id="2417" name="Google Shape;2417;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Pulling Data from MySQL</a:t>
            </a:r>
            <a:endParaRPr/>
          </a:p>
        </p:txBody>
      </p:sp>
      <p:sp>
        <p:nvSpPr>
          <p:cNvPr id="2418" name="Google Shape;2418;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9" name="Google Shape;2419;p14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450850" lvl="0" marL="914400" rtl="0" algn="l">
              <a:lnSpc>
                <a:spcPct val="115000"/>
              </a:lnSpc>
              <a:spcBef>
                <a:spcPts val="1200"/>
              </a:spcBef>
              <a:spcAft>
                <a:spcPts val="0"/>
              </a:spcAft>
              <a:buClr>
                <a:schemeClr val="dk1"/>
              </a:buClr>
              <a:buSzPts val="3500"/>
              <a:buChar char="●"/>
            </a:pPr>
            <a:r>
              <a:rPr lang="en-US" sz="3500">
                <a:solidFill>
                  <a:schemeClr val="dk1"/>
                </a:solidFill>
              </a:rPr>
              <a:t>MySQL database enumeration</a:t>
            </a:r>
            <a:endParaRPr sz="3500">
              <a:solidFill>
                <a:schemeClr val="dk1"/>
              </a:solidFill>
            </a:endParaRPr>
          </a:p>
          <a:p>
            <a:pPr indent="-450850" lvl="0" marL="914400" rtl="0" algn="l">
              <a:lnSpc>
                <a:spcPct val="115000"/>
              </a:lnSpc>
              <a:spcBef>
                <a:spcPts val="1000"/>
              </a:spcBef>
              <a:spcAft>
                <a:spcPts val="0"/>
              </a:spcAft>
              <a:buClr>
                <a:schemeClr val="dk1"/>
              </a:buClr>
              <a:buSzPts val="3500"/>
              <a:buChar char="●"/>
            </a:pPr>
            <a:r>
              <a:rPr lang="en-US" sz="3500">
                <a:solidFill>
                  <a:schemeClr val="dk1"/>
                </a:solidFill>
              </a:rPr>
              <a:t>Password hashes could be found using(select * wp_users;) command</a:t>
            </a:r>
            <a:endParaRPr sz="3500">
              <a:solidFill>
                <a:schemeClr val="dk1"/>
              </a:solidFill>
            </a:endParaRPr>
          </a:p>
          <a:p>
            <a:pPr indent="-450850" lvl="0" marL="914400" rtl="0" algn="l">
              <a:lnSpc>
                <a:spcPct val="115000"/>
              </a:lnSpc>
              <a:spcBef>
                <a:spcPts val="1000"/>
              </a:spcBef>
              <a:spcAft>
                <a:spcPts val="1000"/>
              </a:spcAft>
              <a:buClr>
                <a:schemeClr val="dk1"/>
              </a:buClr>
              <a:buSzPts val="3500"/>
              <a:buChar char="●"/>
            </a:pPr>
            <a:r>
              <a:rPr lang="en-US" sz="3500">
                <a:solidFill>
                  <a:schemeClr val="dk1"/>
                </a:solidFill>
              </a:rPr>
              <a:t>Flag 3&amp;4 were found using(select * wp_posts;) command</a:t>
            </a:r>
            <a:endParaRPr sz="3500">
              <a:solidFill>
                <a:schemeClr val="dk1"/>
              </a:solidFill>
            </a:endParaRPr>
          </a:p>
        </p:txBody>
      </p:sp>
      <p:pic>
        <p:nvPicPr>
          <p:cNvPr id="2420" name="Google Shape;2420;p146"/>
          <p:cNvPicPr preferRelativeResize="0"/>
          <p:nvPr/>
        </p:nvPicPr>
        <p:blipFill>
          <a:blip r:embed="rId3">
            <a:alphaModFix/>
          </a:blip>
          <a:stretch>
            <a:fillRect/>
          </a:stretch>
        </p:blipFill>
        <p:spPr>
          <a:xfrm>
            <a:off x="2437025" y="7356029"/>
            <a:ext cx="8166524" cy="4806075"/>
          </a:xfrm>
          <a:prstGeom prst="rect">
            <a:avLst/>
          </a:prstGeom>
          <a:noFill/>
          <a:ln>
            <a:noFill/>
          </a:ln>
        </p:spPr>
      </p:pic>
      <p:pic>
        <p:nvPicPr>
          <p:cNvPr id="2421" name="Google Shape;2421;p146"/>
          <p:cNvPicPr preferRelativeResize="0"/>
          <p:nvPr/>
        </p:nvPicPr>
        <p:blipFill>
          <a:blip r:embed="rId4">
            <a:alphaModFix/>
          </a:blip>
          <a:stretch>
            <a:fillRect/>
          </a:stretch>
        </p:blipFill>
        <p:spPr>
          <a:xfrm>
            <a:off x="12077507" y="7356032"/>
            <a:ext cx="9774817" cy="4806075"/>
          </a:xfrm>
          <a:prstGeom prst="rect">
            <a:avLst/>
          </a:prstGeom>
          <a:noFill/>
          <a:ln>
            <a:noFill/>
          </a:ln>
        </p:spPr>
      </p:pic>
    </p:spTree>
  </p:cSld>
  <p:clrMapOvr>
    <a:masterClrMapping/>
  </p:clrMapOvr>
  <mc:AlternateContent>
    <mc:Choice Requires="p14">
      <p:transition spd="slow" p14:dur="21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425" name="Shape 2425"/>
        <p:cNvGrpSpPr/>
        <p:nvPr/>
      </p:nvGrpSpPr>
      <p:grpSpPr>
        <a:xfrm>
          <a:off x="0" y="0"/>
          <a:ext cx="0" cy="0"/>
          <a:chOff x="0" y="0"/>
          <a:chExt cx="0" cy="0"/>
        </a:xfrm>
      </p:grpSpPr>
      <p:sp>
        <p:nvSpPr>
          <p:cNvPr id="2426" name="Google Shape;2426;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sz="4800"/>
              <a:t>Brute Force Steven/Remote Code Execution/Privilege Escalation</a:t>
            </a:r>
            <a:endParaRPr sz="4800"/>
          </a:p>
        </p:txBody>
      </p:sp>
      <p:sp>
        <p:nvSpPr>
          <p:cNvPr id="2427" name="Google Shape;2427;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8" name="Google Shape;2428;p14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450850" lvl="0" marL="914400" rtl="0" algn="l">
              <a:lnSpc>
                <a:spcPct val="115000"/>
              </a:lnSpc>
              <a:spcBef>
                <a:spcPts val="1200"/>
              </a:spcBef>
              <a:spcAft>
                <a:spcPts val="0"/>
              </a:spcAft>
              <a:buClr>
                <a:schemeClr val="dk1"/>
              </a:buClr>
              <a:buSzPts val="3500"/>
              <a:buChar char="●"/>
            </a:pPr>
            <a:r>
              <a:rPr lang="en-US" sz="3500">
                <a:solidFill>
                  <a:schemeClr val="dk1"/>
                </a:solidFill>
              </a:rPr>
              <a:t>Took steven’s password hash(unsalted) from database and saved to crack.txt</a:t>
            </a:r>
            <a:endParaRPr sz="3500">
              <a:solidFill>
                <a:schemeClr val="dk1"/>
              </a:solidFill>
            </a:endParaRPr>
          </a:p>
          <a:p>
            <a:pPr indent="-450850" lvl="0" marL="914400" rtl="0" algn="l">
              <a:lnSpc>
                <a:spcPct val="115000"/>
              </a:lnSpc>
              <a:spcBef>
                <a:spcPts val="1000"/>
              </a:spcBef>
              <a:spcAft>
                <a:spcPts val="0"/>
              </a:spcAft>
              <a:buClr>
                <a:schemeClr val="dk1"/>
              </a:buClr>
              <a:buSzPts val="3500"/>
              <a:buChar char="●"/>
            </a:pPr>
            <a:r>
              <a:rPr lang="en-US" sz="3500">
                <a:solidFill>
                  <a:schemeClr val="dk1"/>
                </a:solidFill>
              </a:rPr>
              <a:t>Brute Force hash with John the Ripper(john --wordlist=/usr/share/wordlists/rockyou.txt crack.txt) password for steven: pink84</a:t>
            </a:r>
            <a:endParaRPr sz="3500">
              <a:solidFill>
                <a:schemeClr val="dk1"/>
              </a:solidFill>
            </a:endParaRPr>
          </a:p>
          <a:p>
            <a:pPr indent="-450850" lvl="0" marL="914400" rtl="0" algn="l">
              <a:lnSpc>
                <a:spcPct val="115000"/>
              </a:lnSpc>
              <a:spcBef>
                <a:spcPts val="1000"/>
              </a:spcBef>
              <a:spcAft>
                <a:spcPts val="0"/>
              </a:spcAft>
              <a:buClr>
                <a:schemeClr val="dk1"/>
              </a:buClr>
              <a:buSzPts val="3500"/>
              <a:buChar char="●"/>
            </a:pPr>
            <a:r>
              <a:rPr lang="en-US" sz="3500">
                <a:solidFill>
                  <a:schemeClr val="dk1"/>
                </a:solidFill>
              </a:rPr>
              <a:t>SSH into steven’s account(ssh steven@localhost)</a:t>
            </a:r>
            <a:endParaRPr sz="3500">
              <a:solidFill>
                <a:schemeClr val="dk1"/>
              </a:solidFill>
            </a:endParaRPr>
          </a:p>
          <a:p>
            <a:pPr indent="-450850" lvl="0" marL="914400" rtl="0" algn="l">
              <a:lnSpc>
                <a:spcPct val="115000"/>
              </a:lnSpc>
              <a:spcBef>
                <a:spcPts val="1000"/>
              </a:spcBef>
              <a:spcAft>
                <a:spcPts val="0"/>
              </a:spcAft>
              <a:buClr>
                <a:schemeClr val="dk1"/>
              </a:buClr>
              <a:buSzPts val="3500"/>
              <a:buChar char="●"/>
            </a:pPr>
            <a:r>
              <a:rPr lang="en-US" sz="3500">
                <a:solidFill>
                  <a:schemeClr val="dk1"/>
                </a:solidFill>
              </a:rPr>
              <a:t>Escalate to root(sudo python -c ‘import pty;pty.spawn(“/bin/bash”);’</a:t>
            </a:r>
            <a:endParaRPr sz="3500">
              <a:solidFill>
                <a:schemeClr val="dk1"/>
              </a:solidFill>
            </a:endParaRPr>
          </a:p>
          <a:p>
            <a:pPr indent="-450850" lvl="0" marL="914400" rtl="0" algn="l">
              <a:lnSpc>
                <a:spcPct val="115000"/>
              </a:lnSpc>
              <a:spcBef>
                <a:spcPts val="1000"/>
              </a:spcBef>
              <a:spcAft>
                <a:spcPts val="1000"/>
              </a:spcAft>
              <a:buClr>
                <a:schemeClr val="dk1"/>
              </a:buClr>
              <a:buSzPts val="3500"/>
              <a:buChar char="●"/>
            </a:pPr>
            <a:r>
              <a:rPr lang="en-US" sz="3500">
                <a:solidFill>
                  <a:schemeClr val="dk1"/>
                </a:solidFill>
              </a:rPr>
              <a:t>Flag4 is located in root directory</a:t>
            </a:r>
            <a:endParaRPr sz="3500">
              <a:solidFill>
                <a:schemeClr val="dk1"/>
              </a:solidFill>
            </a:endParaRPr>
          </a:p>
        </p:txBody>
      </p:sp>
      <p:pic>
        <p:nvPicPr>
          <p:cNvPr id="2429" name="Google Shape;2429;p147"/>
          <p:cNvPicPr preferRelativeResize="0"/>
          <p:nvPr/>
        </p:nvPicPr>
        <p:blipFill>
          <a:blip r:embed="rId3">
            <a:alphaModFix/>
          </a:blip>
          <a:stretch>
            <a:fillRect/>
          </a:stretch>
        </p:blipFill>
        <p:spPr>
          <a:xfrm>
            <a:off x="16627638" y="7809163"/>
            <a:ext cx="6448425" cy="4352925"/>
          </a:xfrm>
          <a:prstGeom prst="rect">
            <a:avLst/>
          </a:prstGeom>
          <a:noFill/>
          <a:ln>
            <a:noFill/>
          </a:ln>
        </p:spPr>
      </p:pic>
      <p:pic>
        <p:nvPicPr>
          <p:cNvPr id="2430" name="Google Shape;2430;p147"/>
          <p:cNvPicPr preferRelativeResize="0"/>
          <p:nvPr/>
        </p:nvPicPr>
        <p:blipFill>
          <a:blip r:embed="rId4">
            <a:alphaModFix/>
          </a:blip>
          <a:stretch>
            <a:fillRect/>
          </a:stretch>
        </p:blipFill>
        <p:spPr>
          <a:xfrm>
            <a:off x="7611600" y="11112050"/>
            <a:ext cx="7795950" cy="932750"/>
          </a:xfrm>
          <a:prstGeom prst="rect">
            <a:avLst/>
          </a:prstGeom>
          <a:noFill/>
          <a:ln>
            <a:noFill/>
          </a:ln>
        </p:spPr>
      </p:pic>
      <p:pic>
        <p:nvPicPr>
          <p:cNvPr id="2431" name="Google Shape;2431;p147"/>
          <p:cNvPicPr preferRelativeResize="0"/>
          <p:nvPr/>
        </p:nvPicPr>
        <p:blipFill>
          <a:blip r:embed="rId5">
            <a:alphaModFix/>
          </a:blip>
          <a:stretch>
            <a:fillRect/>
          </a:stretch>
        </p:blipFill>
        <p:spPr>
          <a:xfrm>
            <a:off x="2170450" y="7979750"/>
            <a:ext cx="8101275" cy="2151115"/>
          </a:xfrm>
          <a:prstGeom prst="rect">
            <a:avLst/>
          </a:prstGeom>
          <a:noFill/>
          <a:ln>
            <a:noFill/>
          </a:ln>
        </p:spPr>
      </p:pic>
    </p:spTree>
  </p:cSld>
  <p:clrMapOvr>
    <a:masterClrMapping/>
  </p:clrMapOvr>
  <mc:AlternateContent>
    <mc:Choice Requires="p14">
      <p:transition spd="slow" p14:dur="21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pic>
        <p:nvPicPr>
          <p:cNvPr id="2436" name="Google Shape;2436;p14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37" name="Google Shape;2437;p14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38" name="Google Shape;2438;p14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39" name="Google Shape;2439;p14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443" name="Shape 2443"/>
        <p:cNvGrpSpPr/>
        <p:nvPr/>
      </p:nvGrpSpPr>
      <p:grpSpPr>
        <a:xfrm>
          <a:off x="0" y="0"/>
          <a:ext cx="0" cy="0"/>
          <a:chOff x="0" y="0"/>
          <a:chExt cx="0" cy="0"/>
        </a:xfrm>
      </p:grpSpPr>
      <p:sp>
        <p:nvSpPr>
          <p:cNvPr id="2444" name="Google Shape;2444;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a:t>
            </a:r>
            <a:r>
              <a:rPr lang="en-US"/>
              <a:t>HTML Password Hash Disclosure</a:t>
            </a:r>
            <a:endParaRPr sz="4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2445" name="Google Shape;2445;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6" name="Google Shape;2446;p14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To detect people accessing the website / html source code would be difficult as that would consist of nearly all traffic for the company, whether they were secure or insecure connections.</a:t>
            </a:r>
            <a:endParaRPr sz="4400">
              <a:solidFill>
                <a:schemeClr val="dk1"/>
              </a:solidFill>
            </a:endParaRPr>
          </a:p>
          <a:p>
            <a:pPr indent="0" lvl="0" marL="0" rtl="0" algn="l">
              <a:spcBef>
                <a:spcPts val="1000"/>
              </a:spcBef>
              <a:spcAft>
                <a:spcPts val="0"/>
              </a:spcAft>
              <a:buNone/>
            </a:pPr>
            <a:r>
              <a:t/>
            </a:r>
            <a:endParaRPr sz="4400">
              <a:solidFill>
                <a:schemeClr val="dk1"/>
              </a:solidFill>
            </a:endParaRPr>
          </a:p>
          <a:p>
            <a:pPr indent="0" lvl="0" marL="0" rtl="0" algn="l">
              <a:spcBef>
                <a:spcPts val="1200"/>
              </a:spcBef>
              <a:spcAft>
                <a:spcPts val="0"/>
              </a:spcAft>
              <a:buNone/>
            </a:pPr>
            <a:r>
              <a:rPr b="1" lang="en-US" sz="4400">
                <a:solidFill>
                  <a:schemeClr val="dk1"/>
                </a:solidFill>
              </a:rPr>
              <a:t>Mitigating Detection</a:t>
            </a:r>
            <a:endParaRPr b="1" sz="4400">
              <a:solidFill>
                <a:schemeClr val="dk1"/>
              </a:solidFill>
            </a:endParaRPr>
          </a:p>
          <a:p>
            <a:pPr indent="-508000" lvl="0" marL="457200" marR="0" rtl="0" algn="l">
              <a:lnSpc>
                <a:spcPct val="115000"/>
              </a:lnSpc>
              <a:spcBef>
                <a:spcPts val="1200"/>
              </a:spcBef>
              <a:spcAft>
                <a:spcPts val="1000"/>
              </a:spcAft>
              <a:buClr>
                <a:schemeClr val="dk1"/>
              </a:buClr>
              <a:buSzPts val="4400"/>
              <a:buChar char="●"/>
            </a:pPr>
            <a:r>
              <a:rPr lang="en-US" sz="4400">
                <a:solidFill>
                  <a:schemeClr val="dk1"/>
                </a:solidFill>
              </a:rPr>
              <a:t>Accessing the website from open wap’s (such as mcdonald’s / starbucks / or a hospital) would further dilute the connection to the host website, and or using a encrypted vpn. </a:t>
            </a:r>
            <a:endParaRPr sz="4400">
              <a:solidFill>
                <a:schemeClr val="dk1"/>
              </a:solidFill>
            </a:endParaRPr>
          </a:p>
        </p:txBody>
      </p:sp>
    </p:spTree>
  </p:cSld>
  <p:clrMapOvr>
    <a:masterClrMapping/>
  </p:clrMapOvr>
  <mc:AlternateContent>
    <mc:Choice Requires="p14">
      <p:transition spd="slow" p14:dur="20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450" name="Shape 2450"/>
        <p:cNvGrpSpPr/>
        <p:nvPr/>
      </p:nvGrpSpPr>
      <p:grpSpPr>
        <a:xfrm>
          <a:off x="0" y="0"/>
          <a:ext cx="0" cy="0"/>
          <a:chOff x="0" y="0"/>
          <a:chExt cx="0" cy="0"/>
        </a:xfrm>
      </p:grpSpPr>
      <p:sp>
        <p:nvSpPr>
          <p:cNvPr id="2451" name="Google Shape;2451;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6300"/>
              <a:t>Stealth Exploitation</a:t>
            </a:r>
            <a:r>
              <a:rPr lang="en-US" sz="6300"/>
              <a:t> of </a:t>
            </a:r>
            <a:r>
              <a:rPr lang="en-US" sz="6300"/>
              <a:t>Exposed Username and Weak Password</a:t>
            </a:r>
            <a:endParaRPr sz="6300"/>
          </a:p>
        </p:txBody>
      </p:sp>
      <p:sp>
        <p:nvSpPr>
          <p:cNvPr id="2452" name="Google Shape;2452;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3" name="Google Shape;2453;p150"/>
          <p:cNvSpPr txBox="1"/>
          <p:nvPr>
            <p:ph idx="3" type="body"/>
          </p:nvPr>
        </p:nvSpPr>
        <p:spPr>
          <a:xfrm>
            <a:off x="703375" y="2295400"/>
            <a:ext cx="22942800" cy="110625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Alerts that detect this are ones looking for failed logins from the same IP.</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These are measured in just the number of login attempts or potentially how many 404 errors are returned during the brute force. These numbers are gathered with metricbeat</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These depend on the size of the user base but failed logins fire at lower numbers while 404 errors will normally fire at medium to high numbers</a:t>
            </a:r>
            <a:endParaRPr sz="4400">
              <a:solidFill>
                <a:schemeClr val="dk1"/>
              </a:solidFill>
            </a:endParaRPr>
          </a:p>
          <a:p>
            <a:pPr indent="0" lvl="0" marL="0" rtl="0" algn="l">
              <a:spcBef>
                <a:spcPts val="1000"/>
              </a:spcBef>
              <a:spcAft>
                <a:spcPts val="0"/>
              </a:spcAft>
              <a:buNone/>
            </a:pPr>
            <a:r>
              <a:rPr b="1" lang="en-US" sz="4400">
                <a:solidFill>
                  <a:schemeClr val="dk1"/>
                </a:solidFill>
              </a:rPr>
              <a:t>Mitigating Detection</a:t>
            </a:r>
            <a:endParaRPr b="1"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Collecting traffic through wireshark to gather hashes of passwords and cracking those hashes offline could be one way to bypass alerting anyone of your attack.</a:t>
            </a:r>
            <a:endParaRPr sz="4400">
              <a:solidFill>
                <a:schemeClr val="dk1"/>
              </a:solidFill>
            </a:endParaRPr>
          </a:p>
          <a:p>
            <a:pPr indent="-508000" lvl="0" marL="457200" rtl="0" algn="l">
              <a:lnSpc>
                <a:spcPct val="115000"/>
              </a:lnSpc>
              <a:spcBef>
                <a:spcPts val="1000"/>
              </a:spcBef>
              <a:spcAft>
                <a:spcPts val="1000"/>
              </a:spcAft>
              <a:buClr>
                <a:schemeClr val="dk1"/>
              </a:buClr>
              <a:buSzPts val="4400"/>
              <a:buChar char="●"/>
            </a:pPr>
            <a:r>
              <a:rPr lang="en-US" sz="4400">
                <a:solidFill>
                  <a:schemeClr val="dk1"/>
                </a:solidFill>
              </a:rPr>
              <a:t>One can use social engineering to completely get away from a computer on the network to gather passwords from users to get around the need to brute force.</a:t>
            </a:r>
            <a:endParaRPr sz="4400">
              <a:solidFill>
                <a:schemeClr val="dk1"/>
              </a:solidFill>
            </a:endParaRPr>
          </a:p>
        </p:txBody>
      </p:sp>
    </p:spTree>
  </p:cSld>
  <p:clrMapOvr>
    <a:masterClrMapping/>
  </p:clrMapOvr>
  <mc:AlternateContent>
    <mc:Choice Requires="p14">
      <p:transition spd="slow" p14:dur="18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457" name="Shape 2457"/>
        <p:cNvGrpSpPr/>
        <p:nvPr/>
      </p:nvGrpSpPr>
      <p:grpSpPr>
        <a:xfrm>
          <a:off x="0" y="0"/>
          <a:ext cx="0" cy="0"/>
          <a:chOff x="0" y="0"/>
          <a:chExt cx="0" cy="0"/>
        </a:xfrm>
      </p:grpSpPr>
      <p:sp>
        <p:nvSpPr>
          <p:cNvPr id="2458" name="Google Shape;2458;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a:t>
            </a:r>
            <a:r>
              <a:rPr lang="en-US"/>
              <a:t> </a:t>
            </a:r>
            <a:r>
              <a:rPr lang="en-US"/>
              <a:t>SSH Remote Login</a:t>
            </a:r>
            <a:endParaRPr/>
          </a:p>
        </p:txBody>
      </p:sp>
      <p:sp>
        <p:nvSpPr>
          <p:cNvPr id="2459" name="Google Shape;2459;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0" name="Google Shape;2460;p15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Alerts based on unique ip address / disabled port access for port 22</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Secure network traffic - wireshark is able to capture ssh traffic which could be measured by packetbeat</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baseline of ssh connections for company + 1, as secured connections it would be more useful to have false positives than a breach occur</a:t>
            </a:r>
            <a:endParaRPr sz="4400">
              <a:solidFill>
                <a:schemeClr val="dk1"/>
              </a:solidFill>
            </a:endParaRPr>
          </a:p>
          <a:p>
            <a:pPr indent="0" lvl="0" marL="0" rtl="0" algn="l">
              <a:spcBef>
                <a:spcPts val="1000"/>
              </a:spcBef>
              <a:spcAft>
                <a:spcPts val="0"/>
              </a:spcAft>
              <a:buNone/>
            </a:pPr>
            <a:r>
              <a:rPr b="1" lang="en-US" sz="4400">
                <a:solidFill>
                  <a:schemeClr val="dk1"/>
                </a:solidFill>
              </a:rPr>
              <a:t>Mitigating Detection</a:t>
            </a:r>
            <a:endParaRPr b="1" sz="4400">
              <a:solidFill>
                <a:schemeClr val="dk1"/>
              </a:solidFill>
            </a:endParaRPr>
          </a:p>
          <a:p>
            <a:pPr indent="-508000" lvl="0" marL="457200" rtl="0" algn="l">
              <a:lnSpc>
                <a:spcPct val="115000"/>
              </a:lnSpc>
              <a:spcBef>
                <a:spcPts val="1200"/>
              </a:spcBef>
              <a:spcAft>
                <a:spcPts val="1000"/>
              </a:spcAft>
              <a:buClr>
                <a:schemeClr val="dk1"/>
              </a:buClr>
              <a:buSzPts val="4400"/>
              <a:buChar char="●"/>
            </a:pPr>
            <a:r>
              <a:rPr lang="en-US" sz="4400">
                <a:solidFill>
                  <a:schemeClr val="dk1"/>
                </a:solidFill>
              </a:rPr>
              <a:t>The premise behind stealth ssh would be creating a shell connection through a separate exploit that could access to the computer and could enable root permissions for a ssh login, thereby allowing for an ssh tunnel that could be configured with a uniquely mirrored name and key, then configuring the sshd_config to remove your data</a:t>
            </a:r>
            <a:endParaRPr b="1" sz="4400">
              <a:solidFill>
                <a:schemeClr val="dk1"/>
              </a:solidFill>
            </a:endParaRPr>
          </a:p>
        </p:txBody>
      </p:sp>
    </p:spTree>
  </p:cSld>
  <p:clrMapOvr>
    <a:masterClrMapping/>
  </p:clrMapOvr>
  <mc:AlternateContent>
    <mc:Choice Requires="p14">
      <p:transition spd="slow" p14:dur="18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464" name="Shape 2464"/>
        <p:cNvGrpSpPr/>
        <p:nvPr/>
      </p:nvGrpSpPr>
      <p:grpSpPr>
        <a:xfrm>
          <a:off x="0" y="0"/>
          <a:ext cx="0" cy="0"/>
          <a:chOff x="0" y="0"/>
          <a:chExt cx="0" cy="0"/>
        </a:xfrm>
      </p:grpSpPr>
      <p:sp>
        <p:nvSpPr>
          <p:cNvPr id="2465" name="Google Shape;2465;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a:t>
            </a:r>
            <a:r>
              <a:rPr lang="en-US"/>
              <a:t>Python Privilege Escalation</a:t>
            </a:r>
            <a:endParaRPr/>
          </a:p>
        </p:txBody>
      </p:sp>
      <p:sp>
        <p:nvSpPr>
          <p:cNvPr id="2466" name="Google Shape;2466;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7" name="Google Shape;2467;p152"/>
          <p:cNvSpPr txBox="1"/>
          <p:nvPr>
            <p:ph idx="3" type="body"/>
          </p:nvPr>
        </p:nvSpPr>
        <p:spPr>
          <a:xfrm>
            <a:off x="703375" y="2295400"/>
            <a:ext cx="22942800" cy="10817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Alerts that can detect this are ones that look for when a terminal is spawned via Python.</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This is measured when a terminal is spawned and how it was spawned. This can be gathered from auditbeat with the correct settings.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The threshold for this will be very low. Depending on the origin of the terminal it will alert the user if even one terminal is spawned </a:t>
            </a:r>
            <a:r>
              <a:rPr lang="en-US" sz="4400">
                <a:solidFill>
                  <a:schemeClr val="dk1"/>
                </a:solidFill>
              </a:rPr>
              <a:t>with</a:t>
            </a:r>
            <a:r>
              <a:rPr lang="en-US" sz="4400">
                <a:solidFill>
                  <a:schemeClr val="dk1"/>
                </a:solidFill>
              </a:rPr>
              <a:t> python if that is out of the ordinary.</a:t>
            </a:r>
            <a:endParaRPr sz="4400">
              <a:solidFill>
                <a:schemeClr val="dk1"/>
              </a:solidFill>
            </a:endParaRPr>
          </a:p>
          <a:p>
            <a:pPr indent="0" lvl="0" marL="0" rtl="0" algn="l">
              <a:spcBef>
                <a:spcPts val="1000"/>
              </a:spcBef>
              <a:spcAft>
                <a:spcPts val="0"/>
              </a:spcAft>
              <a:buNone/>
            </a:pPr>
            <a:r>
              <a:rPr b="1" lang="en-US" sz="4400">
                <a:solidFill>
                  <a:schemeClr val="dk1"/>
                </a:solidFill>
              </a:rPr>
              <a:t>Mitigating Detection</a:t>
            </a:r>
            <a:endParaRPr b="1" sz="4400">
              <a:solidFill>
                <a:schemeClr val="dk1"/>
              </a:solidFill>
            </a:endParaRPr>
          </a:p>
          <a:p>
            <a:pPr indent="-508000" lvl="0" marL="457200" rtl="0" algn="l">
              <a:lnSpc>
                <a:spcPct val="115000"/>
              </a:lnSpc>
              <a:spcBef>
                <a:spcPts val="1200"/>
              </a:spcBef>
              <a:spcAft>
                <a:spcPts val="1000"/>
              </a:spcAft>
              <a:buClr>
                <a:schemeClr val="dk1"/>
              </a:buClr>
              <a:buSzPts val="4400"/>
              <a:buChar char="●"/>
            </a:pPr>
            <a:r>
              <a:rPr lang="en-US" sz="4400">
                <a:solidFill>
                  <a:schemeClr val="dk1"/>
                </a:solidFill>
              </a:rPr>
              <a:t>To reduce detection we would use masked IP addresses as well as we’d be removing the logs created from us spawning the terminal from the python script.</a:t>
            </a:r>
            <a:endParaRPr b="1" sz="4400">
              <a:solidFill>
                <a:schemeClr val="dk1"/>
              </a:solidFill>
            </a:endParaRPr>
          </a:p>
        </p:txBody>
      </p:sp>
    </p:spTree>
  </p:cSld>
  <p:clrMapOvr>
    <a:masterClrMapping/>
  </p:clrMapOvr>
  <mc:AlternateContent>
    <mc:Choice Requires="p14">
      <p:transition spd="slow" p14:dur="180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72" name="Shape 2472"/>
        <p:cNvGrpSpPr/>
        <p:nvPr/>
      </p:nvGrpSpPr>
      <p:grpSpPr>
        <a:xfrm>
          <a:off x="0" y="0"/>
          <a:ext cx="0" cy="0"/>
          <a:chOff x="0" y="0"/>
          <a:chExt cx="0" cy="0"/>
        </a:xfrm>
      </p:grpSpPr>
      <p:sp>
        <p:nvSpPr>
          <p:cNvPr id="2473" name="Google Shape;2473;p1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4" name="Google Shape;2474;p153"/>
          <p:cNvSpPr txBox="1"/>
          <p:nvPr>
            <p:ph type="title"/>
          </p:nvPr>
        </p:nvSpPr>
        <p:spPr>
          <a:xfrm>
            <a:off x="632102" y="55692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t/>
            </a:r>
            <a:endParaRPr/>
          </a:p>
        </p:txBody>
      </p:sp>
      <p:sp>
        <p:nvSpPr>
          <p:cNvPr id="2475" name="Google Shape;2475;p15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476" name="Google Shape;2476;p153"/>
          <p:cNvPicPr preferRelativeResize="0"/>
          <p:nvPr/>
        </p:nvPicPr>
        <p:blipFill>
          <a:blip r:embed="rId3">
            <a:alphaModFix/>
          </a:blip>
          <a:stretch>
            <a:fillRect/>
          </a:stretch>
        </p:blipFill>
        <p:spPr>
          <a:xfrm>
            <a:off x="632100" y="439225"/>
            <a:ext cx="23146301" cy="12917401"/>
          </a:xfrm>
          <a:prstGeom prst="rect">
            <a:avLst/>
          </a:prstGeom>
          <a:noFill/>
          <a:ln>
            <a:noFill/>
          </a:ln>
        </p:spPr>
      </p:pic>
    </p:spTree>
  </p:cSld>
  <p:clrMapOvr>
    <a:masterClrMapping/>
  </p:clrMapOvr>
  <mc:AlternateContent>
    <mc:Choice Requires="p14">
      <p:transition spd="slow" p14:dur="2700">
        <p:pus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2333" name="Shape 2333"/>
        <p:cNvGrpSpPr/>
        <p:nvPr/>
      </p:nvGrpSpPr>
      <p:grpSpPr>
        <a:xfrm>
          <a:off x="0" y="0"/>
          <a:ext cx="0" cy="0"/>
          <a:chOff x="0" y="0"/>
          <a:chExt cx="0" cy="0"/>
        </a:xfrm>
      </p:grpSpPr>
      <p:sp>
        <p:nvSpPr>
          <p:cNvPr id="2334" name="Google Shape;2334;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5" name="Google Shape;2335;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6" name="Google Shape;2336;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7" name="Google Shape;2337;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8" name="Google Shape;2338;p137"/>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39" name="Google Shape;2339;p137"/>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40" name="Google Shape;2340;p137"/>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Methods Used to </a:t>
            </a:r>
            <a:r>
              <a:rPr b="1" lang="en-US"/>
              <a:t>Avoiding Detect</a:t>
            </a:r>
            <a:endParaRPr b="1"/>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pic>
        <p:nvPicPr>
          <p:cNvPr id="2345" name="Google Shape;2345;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46" name="Google Shape;2346;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47" name="Google Shape;2347;p13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48" name="Google Shape;2348;p13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352" name="Shape 2352"/>
        <p:cNvGrpSpPr/>
        <p:nvPr/>
      </p:nvGrpSpPr>
      <p:grpSpPr>
        <a:xfrm>
          <a:off x="0" y="0"/>
          <a:ext cx="0" cy="0"/>
          <a:chOff x="0" y="0"/>
          <a:chExt cx="0" cy="0"/>
        </a:xfrm>
      </p:grpSpPr>
      <p:sp>
        <p:nvSpPr>
          <p:cNvPr id="2353" name="Google Shape;2353;p139"/>
          <p:cNvSpPr txBox="1"/>
          <p:nvPr>
            <p:ph idx="2" type="body"/>
          </p:nvPr>
        </p:nvSpPr>
        <p:spPr>
          <a:xfrm>
            <a:off x="307587" y="2427933"/>
            <a:ext cx="17860800" cy="10393500"/>
          </a:xfrm>
          <a:prstGeom prst="rect">
            <a:avLst/>
          </a:prstGeom>
          <a:solidFill>
            <a:srgbClr val="1D8BE6">
              <a:alpha val="14530"/>
            </a:srgbClr>
          </a:solidFill>
        </p:spPr>
        <p:txBody>
          <a:bodyPr anchorCtr="0" anchor="t" bIns="2437975" lIns="1219000" spcFirstLastPara="1" rIns="1219000" wrap="square" tIns="0">
            <a:noAutofit/>
          </a:bodyPr>
          <a:lstStyle/>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Clr>
                <a:schemeClr val="dk1"/>
              </a:buClr>
              <a:buSzPts val="2900"/>
              <a:buFont typeface="Arial"/>
              <a:buNone/>
            </a:pPr>
            <a:r>
              <a:t/>
            </a:r>
            <a:endParaRPr/>
          </a:p>
          <a:p>
            <a:pPr indent="0" lvl="0" marL="0" rtl="0" algn="l">
              <a:spcBef>
                <a:spcPts val="2100"/>
              </a:spcBef>
              <a:spcAft>
                <a:spcPts val="0"/>
              </a:spcAft>
              <a:buClr>
                <a:schemeClr val="dk1"/>
              </a:buClr>
              <a:buSzPts val="2900"/>
              <a:buFont typeface="Arial"/>
              <a:buNone/>
            </a:pPr>
            <a:r>
              <a:t/>
            </a:r>
            <a:endParaRPr/>
          </a:p>
          <a:p>
            <a:pPr indent="0" lvl="0" marL="0" rtl="0" algn="l">
              <a:spcBef>
                <a:spcPts val="2100"/>
              </a:spcBef>
              <a:spcAft>
                <a:spcPts val="2100"/>
              </a:spcAft>
              <a:buNone/>
            </a:pPr>
            <a:r>
              <a:t/>
            </a:r>
            <a:endParaRPr/>
          </a:p>
        </p:txBody>
      </p:sp>
      <p:sp>
        <p:nvSpPr>
          <p:cNvPr id="2354" name="Google Shape;2354;p139"/>
          <p:cNvSpPr txBox="1"/>
          <p:nvPr>
            <p:ph idx="3" type="subTitle"/>
          </p:nvPr>
        </p:nvSpPr>
        <p:spPr>
          <a:xfrm>
            <a:off x="18811900" y="2427933"/>
            <a:ext cx="4836300" cy="10092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b="1" sz="2900"/>
          </a:p>
          <a:p>
            <a:pPr indent="0" lvl="0" marL="0" rtl="0" algn="l">
              <a:spcBef>
                <a:spcPts val="0"/>
              </a:spcBef>
              <a:spcAft>
                <a:spcPts val="0"/>
              </a:spcAft>
              <a:buClr>
                <a:schemeClr val="dk1"/>
              </a:buClr>
              <a:buSzPts val="2900"/>
              <a:buFont typeface="Arial"/>
              <a:buNone/>
            </a:pPr>
            <a:r>
              <a:rPr lang="en-US" sz="2200"/>
              <a:t>Address Range:192.168.1.0/24</a:t>
            </a:r>
            <a:endParaRPr sz="2200"/>
          </a:p>
          <a:p>
            <a:pPr indent="0" lvl="0" marL="0" rtl="0" algn="l">
              <a:spcBef>
                <a:spcPts val="0"/>
              </a:spcBef>
              <a:spcAft>
                <a:spcPts val="0"/>
              </a:spcAft>
              <a:buClr>
                <a:schemeClr val="dk1"/>
              </a:buClr>
              <a:buSzPts val="2900"/>
              <a:buFont typeface="Arial"/>
              <a:buNone/>
            </a:pPr>
            <a:r>
              <a:rPr lang="en-US"/>
              <a:t>Netmask: 255.255.255.0</a:t>
            </a:r>
            <a:endParaRPr/>
          </a:p>
          <a:p>
            <a:pPr indent="0" lvl="0" marL="0" rtl="0" algn="l">
              <a:spcBef>
                <a:spcPts val="0"/>
              </a:spcBef>
              <a:spcAft>
                <a:spcPts val="0"/>
              </a:spcAft>
              <a:buClr>
                <a:schemeClr val="dk1"/>
              </a:buClr>
              <a:buSzPts val="2900"/>
              <a:buFont typeface="Arial"/>
              <a:buNone/>
            </a:pPr>
            <a:r>
              <a:rPr lang="en-US"/>
              <a:t>Gateway: 192.168.1.1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a:t>IPv4: 192.168.1.110</a:t>
            </a:r>
            <a:endParaRPr/>
          </a:p>
          <a:p>
            <a:pPr indent="0" lvl="0" marL="0" rtl="0" algn="l">
              <a:spcBef>
                <a:spcPts val="0"/>
              </a:spcBef>
              <a:spcAft>
                <a:spcPts val="0"/>
              </a:spcAft>
              <a:buClr>
                <a:schemeClr val="dk1"/>
              </a:buClr>
              <a:buSzPts val="2900"/>
              <a:buFont typeface="Arial"/>
              <a:buNone/>
            </a:pPr>
            <a:r>
              <a:rPr lang="en-US"/>
              <a:t>OS: </a:t>
            </a:r>
            <a:r>
              <a:rPr lang="en-US" sz="2500"/>
              <a:t>DEBIAN GNU/LINUX8</a:t>
            </a:r>
            <a:endParaRPr sz="2500"/>
          </a:p>
          <a:p>
            <a:pPr indent="0" lvl="0" marL="0" rtl="0" algn="l">
              <a:spcBef>
                <a:spcPts val="0"/>
              </a:spcBef>
              <a:spcAft>
                <a:spcPts val="0"/>
              </a:spcAft>
              <a:buClr>
                <a:schemeClr val="dk1"/>
              </a:buClr>
              <a:buSzPts val="2900"/>
              <a:buFont typeface="Arial"/>
              <a:buNone/>
            </a:pPr>
            <a:r>
              <a:rPr lang="en-US"/>
              <a:t>Hostname: TARGET 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192.168.1.105</a:t>
            </a:r>
            <a:endParaRPr/>
          </a:p>
          <a:p>
            <a:pPr indent="0" lvl="0" marL="0" rtl="0" algn="l">
              <a:spcBef>
                <a:spcPts val="0"/>
              </a:spcBef>
              <a:spcAft>
                <a:spcPts val="0"/>
              </a:spcAft>
              <a:buClr>
                <a:schemeClr val="dk1"/>
              </a:buClr>
              <a:buSzPts val="2900"/>
              <a:buFont typeface="Arial"/>
              <a:buNone/>
            </a:pPr>
            <a:r>
              <a:rPr lang="en-US"/>
              <a:t>OS:UBUNTU 18.04.1LTS</a:t>
            </a:r>
            <a:endParaRPr/>
          </a:p>
          <a:p>
            <a:pPr indent="0" lvl="0" marL="0" rtl="0" algn="l">
              <a:spcBef>
                <a:spcPts val="0"/>
              </a:spcBef>
              <a:spcAft>
                <a:spcPts val="0"/>
              </a:spcAft>
              <a:buClr>
                <a:schemeClr val="dk1"/>
              </a:buClr>
              <a:buSzPts val="2900"/>
              <a:buFont typeface="Arial"/>
              <a:buNone/>
            </a:pPr>
            <a:r>
              <a:rPr lang="en-US"/>
              <a:t>Hostname: CAPSTONE</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192.168.1.90</a:t>
            </a:r>
            <a:endParaRPr/>
          </a:p>
          <a:p>
            <a:pPr indent="0" lvl="0" marL="0" rtl="0" algn="l">
              <a:spcBef>
                <a:spcPts val="0"/>
              </a:spcBef>
              <a:spcAft>
                <a:spcPts val="0"/>
              </a:spcAft>
              <a:buClr>
                <a:schemeClr val="dk1"/>
              </a:buClr>
              <a:buSzPts val="2900"/>
              <a:buFont typeface="Arial"/>
              <a:buNone/>
            </a:pPr>
            <a:r>
              <a:rPr lang="en-US"/>
              <a:t>OS:</a:t>
            </a:r>
            <a:r>
              <a:rPr lang="en-US" sz="2200"/>
              <a:t>DEBIAN KALI GNU 2020.1</a:t>
            </a:r>
            <a:endParaRPr sz="2200"/>
          </a:p>
          <a:p>
            <a:pPr indent="0" lvl="0" marL="0" rtl="0" algn="l">
              <a:spcBef>
                <a:spcPts val="0"/>
              </a:spcBef>
              <a:spcAft>
                <a:spcPts val="0"/>
              </a:spcAft>
              <a:buClr>
                <a:schemeClr val="dk1"/>
              </a:buClr>
              <a:buSzPts val="2900"/>
              <a:buFont typeface="Arial"/>
              <a:buNone/>
            </a:pPr>
            <a:r>
              <a:rPr lang="en-US"/>
              <a:t>Hostname: KALI</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192.168.1.100</a:t>
            </a:r>
            <a:endParaRPr/>
          </a:p>
          <a:p>
            <a:pPr indent="0" lvl="0" marL="0" rtl="0" algn="l">
              <a:spcBef>
                <a:spcPts val="0"/>
              </a:spcBef>
              <a:spcAft>
                <a:spcPts val="0"/>
              </a:spcAft>
              <a:buClr>
                <a:schemeClr val="dk1"/>
              </a:buClr>
              <a:buSzPts val="2900"/>
              <a:buFont typeface="Arial"/>
              <a:buNone/>
            </a:pPr>
            <a:r>
              <a:rPr lang="en-US"/>
              <a:t>OS:</a:t>
            </a:r>
            <a:r>
              <a:rPr lang="en-US">
                <a:solidFill>
                  <a:schemeClr val="dk1"/>
                </a:solidFill>
              </a:rPr>
              <a:t>UBUNTU 18.04.4LTS</a:t>
            </a:r>
            <a:endParaRPr/>
          </a:p>
          <a:p>
            <a:pPr indent="0" lvl="0" marL="0" rtl="0" algn="l">
              <a:spcBef>
                <a:spcPts val="0"/>
              </a:spcBef>
              <a:spcAft>
                <a:spcPts val="0"/>
              </a:spcAft>
              <a:buClr>
                <a:schemeClr val="dk1"/>
              </a:buClr>
              <a:buSzPts val="2900"/>
              <a:buFont typeface="Arial"/>
              <a:buNone/>
            </a:pPr>
            <a:r>
              <a:rPr lang="en-US"/>
              <a:t>Hostname:ELK</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None/>
            </a:pPr>
            <a:r>
              <a:t/>
            </a:r>
            <a:endParaRPr/>
          </a:p>
        </p:txBody>
      </p:sp>
      <p:sp>
        <p:nvSpPr>
          <p:cNvPr id="2355" name="Google Shape;2355;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6" name="Google Shape;2356;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7" name="Google Shape;2357;p139"/>
          <p:cNvPicPr preferRelativeResize="0"/>
          <p:nvPr/>
        </p:nvPicPr>
        <p:blipFill>
          <a:blip r:embed="rId3">
            <a:alphaModFix/>
          </a:blip>
          <a:stretch>
            <a:fillRect/>
          </a:stretch>
        </p:blipFill>
        <p:spPr>
          <a:xfrm>
            <a:off x="307575" y="1891850"/>
            <a:ext cx="18043474" cy="11062151"/>
          </a:xfrm>
          <a:prstGeom prst="rect">
            <a:avLst/>
          </a:prstGeom>
          <a:noFill/>
          <a:ln>
            <a:noFill/>
          </a:ln>
        </p:spPr>
      </p:pic>
    </p:spTree>
  </p:cSld>
  <p:clrMapOvr>
    <a:masterClrMapping/>
  </p:clrMapOvr>
  <mc:AlternateContent>
    <mc:Choice Requires="p14">
      <p:transition spd="slow" p14:dur="24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50%" l="50%" r="50%" t="50%"/>
          </a:path>
          <a:tileRect/>
        </a:gradFill>
      </p:bgPr>
    </p:bg>
    <p:spTree>
      <p:nvGrpSpPr>
        <p:cNvPr id="2361" name="Shape 2361"/>
        <p:cNvGrpSpPr/>
        <p:nvPr/>
      </p:nvGrpSpPr>
      <p:grpSpPr>
        <a:xfrm>
          <a:off x="0" y="0"/>
          <a:ext cx="0" cy="0"/>
          <a:chOff x="0" y="0"/>
          <a:chExt cx="0" cy="0"/>
        </a:xfrm>
      </p:grpSpPr>
      <p:sp>
        <p:nvSpPr>
          <p:cNvPr id="2362" name="Google Shape;2362;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a:t>
            </a:r>
            <a:r>
              <a:rPr lang="en-US"/>
              <a:t>: Target 1</a:t>
            </a:r>
            <a:endParaRPr/>
          </a:p>
        </p:txBody>
      </p:sp>
      <p:sp>
        <p:nvSpPr>
          <p:cNvPr id="2363" name="Google Shape;2363;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4" name="Google Shape;2364;p140"/>
          <p:cNvSpPr txBox="1"/>
          <p:nvPr>
            <p:ph idx="3" type="body"/>
          </p:nvPr>
        </p:nvSpPr>
        <p:spPr>
          <a:xfrm>
            <a:off x="717425"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65" name="Google Shape;2365;p140"/>
          <p:cNvGraphicFramePr/>
          <p:nvPr/>
        </p:nvGraphicFramePr>
        <p:xfrm>
          <a:off x="563588" y="2822175"/>
          <a:ext cx="3000000" cy="3000000"/>
        </p:xfrm>
        <a:graphic>
          <a:graphicData uri="http://schemas.openxmlformats.org/drawingml/2006/table">
            <a:tbl>
              <a:tblPr>
                <a:noFill/>
                <a:tableStyleId>{21B4D58E-EBD1-44CC-A79D-4B2B5A62FFEB}</a:tableStyleId>
              </a:tblPr>
              <a:tblGrid>
                <a:gridCol w="7331875"/>
                <a:gridCol w="7331875"/>
                <a:gridCol w="7331875"/>
              </a:tblGrid>
              <a:tr h="137965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tc>
              </a:tr>
              <a:tr h="1951750">
                <a:tc>
                  <a:txBody>
                    <a:bodyPr/>
                    <a:lstStyle/>
                    <a:p>
                      <a:pPr indent="0" lvl="0" marL="0" rtl="0" algn="ctr">
                        <a:spcBef>
                          <a:spcPts val="0"/>
                        </a:spcBef>
                        <a:spcAft>
                          <a:spcPts val="0"/>
                        </a:spcAft>
                        <a:buNone/>
                      </a:pPr>
                      <a:r>
                        <a:rPr b="1" lang="en-US" sz="3700">
                          <a:latin typeface="Roboto"/>
                          <a:ea typeface="Roboto"/>
                          <a:cs typeface="Roboto"/>
                          <a:sym typeface="Roboto"/>
                        </a:rPr>
                        <a:t>HTML Password Hash Disclosure</a:t>
                      </a:r>
                      <a:endParaRPr b="1" sz="3700">
                        <a:latin typeface="Roboto"/>
                        <a:ea typeface="Roboto"/>
                        <a:cs typeface="Roboto"/>
                        <a:sym typeface="Roboto"/>
                      </a:endParaRPr>
                    </a:p>
                    <a:p>
                      <a:pPr indent="0" lvl="0" marL="0" rtl="0" algn="ctr">
                        <a:spcBef>
                          <a:spcPts val="0"/>
                        </a:spcBef>
                        <a:spcAft>
                          <a:spcPts val="0"/>
                        </a:spcAft>
                        <a:buNone/>
                      </a:pPr>
                      <a:r>
                        <a:rPr i="1" lang="en-US" sz="2700">
                          <a:latin typeface="Roboto"/>
                          <a:ea typeface="Roboto"/>
                          <a:cs typeface="Roboto"/>
                          <a:sym typeface="Roboto"/>
                        </a:rPr>
                        <a:t>(CVE-2019-15653)</a:t>
                      </a:r>
                      <a:endParaRPr i="1" sz="27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The HTML source code of the login page contains values that allow obtaining the username and password.</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This </a:t>
                      </a:r>
                      <a:r>
                        <a:rPr lang="en-US" sz="3000">
                          <a:latin typeface="Roboto"/>
                          <a:ea typeface="Roboto"/>
                          <a:cs typeface="Roboto"/>
                          <a:sym typeface="Roboto"/>
                        </a:rPr>
                        <a:t>vulnerability</a:t>
                      </a:r>
                      <a:r>
                        <a:rPr lang="en-US" sz="3000">
                          <a:latin typeface="Roboto"/>
                          <a:ea typeface="Roboto"/>
                          <a:cs typeface="Roboto"/>
                          <a:sym typeface="Roboto"/>
                        </a:rPr>
                        <a:t> can disrupt business processes by the intercept of vital information, accesses to </a:t>
                      </a:r>
                      <a:r>
                        <a:rPr lang="en-US" sz="3000">
                          <a:latin typeface="Roboto"/>
                          <a:ea typeface="Roboto"/>
                          <a:cs typeface="Roboto"/>
                          <a:sym typeface="Roboto"/>
                        </a:rPr>
                        <a:t>proprietary</a:t>
                      </a:r>
                      <a:r>
                        <a:rPr lang="en-US" sz="3000">
                          <a:latin typeface="Roboto"/>
                          <a:ea typeface="Roboto"/>
                          <a:cs typeface="Roboto"/>
                          <a:sym typeface="Roboto"/>
                        </a:rPr>
                        <a:t> data, and more.</a:t>
                      </a:r>
                      <a:endParaRPr sz="3000">
                        <a:latin typeface="Roboto"/>
                        <a:ea typeface="Roboto"/>
                        <a:cs typeface="Roboto"/>
                        <a:sym typeface="Roboto"/>
                      </a:endParaRPr>
                    </a:p>
                  </a:txBody>
                  <a:tcPr marT="91425" marB="91425" marR="91425" marL="91425"/>
                </a:tc>
              </a:tr>
              <a:tr h="2462375">
                <a:tc>
                  <a:txBody>
                    <a:bodyPr/>
                    <a:lstStyle/>
                    <a:p>
                      <a:pPr indent="0" lvl="0" marL="0" rtl="0" algn="ctr">
                        <a:spcBef>
                          <a:spcPts val="0"/>
                        </a:spcBef>
                        <a:spcAft>
                          <a:spcPts val="0"/>
                        </a:spcAft>
                        <a:buNone/>
                      </a:pPr>
                      <a:r>
                        <a:rPr b="1" lang="en-US" sz="3100">
                          <a:latin typeface="Roboto"/>
                          <a:ea typeface="Roboto"/>
                          <a:cs typeface="Roboto"/>
                          <a:sym typeface="Roboto"/>
                        </a:rPr>
                        <a:t>Exposed Username And Weak Password</a:t>
                      </a:r>
                      <a:endParaRPr b="1" sz="3100">
                        <a:latin typeface="Roboto"/>
                        <a:ea typeface="Roboto"/>
                        <a:cs typeface="Roboto"/>
                        <a:sym typeface="Roboto"/>
                      </a:endParaRPr>
                    </a:p>
                    <a:p>
                      <a:pPr indent="0" lvl="0" marL="0" rtl="0" algn="ctr">
                        <a:spcBef>
                          <a:spcPts val="0"/>
                        </a:spcBef>
                        <a:spcAft>
                          <a:spcPts val="0"/>
                        </a:spcAft>
                        <a:buNone/>
                      </a:pPr>
                      <a:r>
                        <a:rPr i="1" lang="en-US" sz="2700">
                          <a:latin typeface="Roboto"/>
                          <a:ea typeface="Roboto"/>
                          <a:cs typeface="Roboto"/>
                          <a:sym typeface="Roboto"/>
                        </a:rPr>
                        <a:t>(CVE-2017-7760)</a:t>
                      </a:r>
                      <a:endParaRPr i="1" sz="27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250">
                          <a:solidFill>
                            <a:srgbClr val="333333"/>
                          </a:solidFill>
                          <a:highlight>
                            <a:srgbClr val="F7EF6A"/>
                          </a:highlight>
                        </a:rPr>
                        <a:t>The location of the original file can be altered by a malicious user by passing a special path to the callback parameter through the Mozilla Maintenance Service, allowing the manipulation of files in the installation directory and privilege escalation by manipulating the Mozilla Maintenance Service, which has privileged access.</a:t>
                      </a:r>
                      <a:endParaRPr sz="5400">
                        <a:highlight>
                          <a:srgbClr val="F7EF6A"/>
                        </a:highlight>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This </a:t>
                      </a:r>
                      <a:r>
                        <a:rPr lang="en-US" sz="3000">
                          <a:latin typeface="Roboto"/>
                          <a:ea typeface="Roboto"/>
                          <a:cs typeface="Roboto"/>
                          <a:sym typeface="Roboto"/>
                        </a:rPr>
                        <a:t>vulnerability</a:t>
                      </a:r>
                      <a:r>
                        <a:rPr lang="en-US" sz="3000">
                          <a:latin typeface="Roboto"/>
                          <a:ea typeface="Roboto"/>
                          <a:cs typeface="Roboto"/>
                          <a:sym typeface="Roboto"/>
                        </a:rPr>
                        <a:t> can cause massive loss of data, potential reputation and financial losses.</a:t>
                      </a:r>
                      <a:endParaRPr sz="3000">
                        <a:latin typeface="Roboto"/>
                        <a:ea typeface="Roboto"/>
                        <a:cs typeface="Roboto"/>
                        <a:sym typeface="Roboto"/>
                      </a:endParaRPr>
                    </a:p>
                  </a:txBody>
                  <a:tcPr marT="91425" marB="91425" marR="91425" marL="91425"/>
                </a:tc>
              </a:tr>
              <a:tr h="1831950">
                <a:tc>
                  <a:txBody>
                    <a:bodyPr/>
                    <a:lstStyle/>
                    <a:p>
                      <a:pPr indent="0" lvl="0" marL="0" rtl="0" algn="ctr">
                        <a:spcBef>
                          <a:spcPts val="0"/>
                        </a:spcBef>
                        <a:spcAft>
                          <a:spcPts val="0"/>
                        </a:spcAft>
                        <a:buNone/>
                      </a:pPr>
                      <a:r>
                        <a:rPr b="1" lang="en-US" sz="3800">
                          <a:latin typeface="Roboto"/>
                          <a:ea typeface="Roboto"/>
                          <a:cs typeface="Roboto"/>
                          <a:sym typeface="Roboto"/>
                        </a:rPr>
                        <a:t>SSH Remote Login</a:t>
                      </a:r>
                      <a:endParaRPr b="1" sz="3800">
                        <a:latin typeface="Roboto"/>
                        <a:ea typeface="Roboto"/>
                        <a:cs typeface="Roboto"/>
                        <a:sym typeface="Roboto"/>
                      </a:endParaRPr>
                    </a:p>
                    <a:p>
                      <a:pPr indent="0" lvl="0" marL="0" rtl="0" algn="ctr">
                        <a:spcBef>
                          <a:spcPts val="0"/>
                        </a:spcBef>
                        <a:spcAft>
                          <a:spcPts val="0"/>
                        </a:spcAft>
                        <a:buNone/>
                      </a:pPr>
                      <a:r>
                        <a:rPr i="1" lang="en-US" sz="2700">
                          <a:latin typeface="Roboto"/>
                          <a:ea typeface="Roboto"/>
                          <a:cs typeface="Roboto"/>
                          <a:sym typeface="Roboto"/>
                        </a:rPr>
                        <a:t>(CVE-2021-28041)</a:t>
                      </a:r>
                      <a:endParaRPr i="1" sz="27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Any versions of OpenSSH prior to 8.5 are </a:t>
                      </a:r>
                      <a:r>
                        <a:rPr lang="en-US" sz="3000">
                          <a:latin typeface="Roboto"/>
                          <a:ea typeface="Roboto"/>
                          <a:cs typeface="Roboto"/>
                          <a:sym typeface="Roboto"/>
                        </a:rPr>
                        <a:t>susceptible</a:t>
                      </a:r>
                      <a:r>
                        <a:rPr lang="en-US" sz="3000">
                          <a:latin typeface="Roboto"/>
                          <a:ea typeface="Roboto"/>
                          <a:cs typeface="Roboto"/>
                          <a:sym typeface="Roboto"/>
                        </a:rPr>
                        <a:t> to an exploit that allows the gaining of access remotely. </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This </a:t>
                      </a:r>
                      <a:r>
                        <a:rPr lang="en-US" sz="3000">
                          <a:latin typeface="Roboto"/>
                          <a:ea typeface="Roboto"/>
                          <a:cs typeface="Roboto"/>
                          <a:sym typeface="Roboto"/>
                        </a:rPr>
                        <a:t>vulnerability</a:t>
                      </a:r>
                      <a:r>
                        <a:rPr lang="en-US" sz="3000">
                          <a:latin typeface="Roboto"/>
                          <a:ea typeface="Roboto"/>
                          <a:cs typeface="Roboto"/>
                          <a:sym typeface="Roboto"/>
                        </a:rPr>
                        <a:t> could lead to disclosure of </a:t>
                      </a:r>
                      <a:r>
                        <a:rPr lang="en-US" sz="3000">
                          <a:latin typeface="Roboto"/>
                          <a:ea typeface="Roboto"/>
                          <a:cs typeface="Roboto"/>
                          <a:sym typeface="Roboto"/>
                        </a:rPr>
                        <a:t>sensitive</a:t>
                      </a:r>
                      <a:r>
                        <a:rPr lang="en-US" sz="3000">
                          <a:latin typeface="Roboto"/>
                          <a:ea typeface="Roboto"/>
                          <a:cs typeface="Roboto"/>
                          <a:sym typeface="Roboto"/>
                        </a:rPr>
                        <a:t> information, addition or modification of data, or Denial of Service (DoS).</a:t>
                      </a:r>
                      <a:endParaRPr sz="3000">
                        <a:latin typeface="Roboto"/>
                        <a:ea typeface="Roboto"/>
                        <a:cs typeface="Roboto"/>
                        <a:sym typeface="Roboto"/>
                      </a:endParaRPr>
                    </a:p>
                  </a:txBody>
                  <a:tcPr marT="91425" marB="91425" marR="91425" marL="91425"/>
                </a:tc>
              </a:tr>
              <a:tr h="1385850">
                <a:tc>
                  <a:txBody>
                    <a:bodyPr/>
                    <a:lstStyle/>
                    <a:p>
                      <a:pPr indent="0" lvl="0" marL="0" rtl="0" algn="ctr">
                        <a:spcBef>
                          <a:spcPts val="0"/>
                        </a:spcBef>
                        <a:spcAft>
                          <a:spcPts val="0"/>
                        </a:spcAft>
                        <a:buNone/>
                      </a:pPr>
                      <a:r>
                        <a:rPr b="1" lang="en-US" sz="3700">
                          <a:latin typeface="Roboto"/>
                          <a:ea typeface="Roboto"/>
                          <a:cs typeface="Roboto"/>
                          <a:sym typeface="Roboto"/>
                        </a:rPr>
                        <a:t>Python Privilege Escalation</a:t>
                      </a:r>
                      <a:endParaRPr b="1" sz="3700">
                        <a:latin typeface="Roboto"/>
                        <a:ea typeface="Roboto"/>
                        <a:cs typeface="Roboto"/>
                        <a:sym typeface="Roboto"/>
                      </a:endParaRPr>
                    </a:p>
                    <a:p>
                      <a:pPr indent="0" lvl="0" marL="0" rtl="0" algn="ctr">
                        <a:spcBef>
                          <a:spcPts val="0"/>
                        </a:spcBef>
                        <a:spcAft>
                          <a:spcPts val="0"/>
                        </a:spcAft>
                        <a:buNone/>
                      </a:pPr>
                      <a:r>
                        <a:rPr i="1" lang="en-US" sz="2700">
                          <a:latin typeface="Roboto"/>
                          <a:ea typeface="Roboto"/>
                          <a:cs typeface="Roboto"/>
                          <a:sym typeface="Roboto"/>
                        </a:rPr>
                        <a:t>(CVE-2018-1000030)</a:t>
                      </a:r>
                      <a:endParaRPr i="1" sz="27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2800">
                          <a:latin typeface="Roboto"/>
                          <a:ea typeface="Roboto"/>
                          <a:cs typeface="Roboto"/>
                          <a:sym typeface="Roboto"/>
                        </a:rPr>
                        <a:t>When processing large amounts of data with multiple threads, it is possible to create a condition where a buffer that gets allocated with one thread is reallocated due to a large size of input.</a:t>
                      </a:r>
                      <a:endParaRPr sz="28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This </a:t>
                      </a:r>
                      <a:r>
                        <a:rPr lang="en-US" sz="3000">
                          <a:latin typeface="Roboto"/>
                          <a:ea typeface="Roboto"/>
                          <a:cs typeface="Roboto"/>
                          <a:sym typeface="Roboto"/>
                        </a:rPr>
                        <a:t>vulnerability</a:t>
                      </a:r>
                      <a:r>
                        <a:rPr lang="en-US" sz="3000">
                          <a:latin typeface="Roboto"/>
                          <a:ea typeface="Roboto"/>
                          <a:cs typeface="Roboto"/>
                          <a:sym typeface="Roboto"/>
                        </a:rPr>
                        <a:t> can cause a breach when a large amount of data is being processed, which can cause memory corruption.</a:t>
                      </a:r>
                      <a:endParaRPr sz="3000">
                        <a:latin typeface="Roboto"/>
                        <a:ea typeface="Roboto"/>
                        <a:cs typeface="Roboto"/>
                        <a:sym typeface="Roboto"/>
                      </a:endParaRPr>
                    </a:p>
                  </a:txBody>
                  <a:tcPr marT="91425" marB="91425" marR="91425" marL="91425"/>
                </a:tc>
              </a:tr>
            </a:tbl>
          </a:graphicData>
        </a:graphic>
      </p:graphicFrame>
    </p:spTree>
  </p:cSld>
  <p:clrMapOvr>
    <a:masterClrMapping/>
  </p:clrMapOvr>
  <mc:AlternateContent>
    <mc:Choice Requires="p14">
      <p:transition spd="slow" p14:dur="17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pic>
        <p:nvPicPr>
          <p:cNvPr id="2370" name="Google Shape;2370;p1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71" name="Google Shape;2371;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72" name="Google Shape;2372;p14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73" name="Google Shape;2373;p14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377" name="Shape 2377"/>
        <p:cNvGrpSpPr/>
        <p:nvPr/>
      </p:nvGrpSpPr>
      <p:grpSpPr>
        <a:xfrm>
          <a:off x="0" y="0"/>
          <a:ext cx="0" cy="0"/>
          <a:chOff x="0" y="0"/>
          <a:chExt cx="0" cy="0"/>
        </a:xfrm>
      </p:grpSpPr>
      <p:sp>
        <p:nvSpPr>
          <p:cNvPr id="2378" name="Google Shape;2378;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Network mapping </a:t>
            </a:r>
            <a:endParaRPr/>
          </a:p>
        </p:txBody>
      </p:sp>
      <p:sp>
        <p:nvSpPr>
          <p:cNvPr id="2379" name="Google Shape;2379;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0" name="Google Shape;2380;p142"/>
          <p:cNvSpPr txBox="1"/>
          <p:nvPr>
            <p:ph idx="3" type="body"/>
          </p:nvPr>
        </p:nvSpPr>
        <p:spPr>
          <a:xfrm>
            <a:off x="703375" y="2295400"/>
            <a:ext cx="22942800" cy="107748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438150" lvl="0" marL="914400" rtl="0" algn="l">
              <a:lnSpc>
                <a:spcPct val="115000"/>
              </a:lnSpc>
              <a:spcBef>
                <a:spcPts val="1200"/>
              </a:spcBef>
              <a:spcAft>
                <a:spcPts val="0"/>
              </a:spcAft>
              <a:buClr>
                <a:schemeClr val="dk1"/>
              </a:buClr>
              <a:buSzPts val="3300"/>
              <a:buChar char="●"/>
            </a:pPr>
            <a:r>
              <a:rPr lang="en-US" sz="3300">
                <a:solidFill>
                  <a:schemeClr val="dk1"/>
                </a:solidFill>
              </a:rPr>
              <a:t>Use nmap to scan for running services and open ports (nmap -sV 192.168.1.110)</a:t>
            </a:r>
            <a:endParaRPr sz="3300">
              <a:solidFill>
                <a:schemeClr val="dk1"/>
              </a:solidFill>
            </a:endParaRPr>
          </a:p>
          <a:p>
            <a:pPr indent="-438150" lvl="0" marL="914400" rtl="0" algn="l">
              <a:lnSpc>
                <a:spcPct val="115000"/>
              </a:lnSpc>
              <a:spcBef>
                <a:spcPts val="1000"/>
              </a:spcBef>
              <a:spcAft>
                <a:spcPts val="0"/>
              </a:spcAft>
              <a:buClr>
                <a:schemeClr val="dk1"/>
              </a:buClr>
              <a:buSzPts val="3300"/>
              <a:buChar char="●"/>
            </a:pPr>
            <a:r>
              <a:rPr lang="en-US" sz="3300">
                <a:solidFill>
                  <a:schemeClr val="dk1"/>
                </a:solidFill>
              </a:rPr>
              <a:t>The scan show port 22 and port 80 are open on Target1.  We used these ports to exploit the target.</a:t>
            </a:r>
            <a:endParaRPr sz="3300">
              <a:solidFill>
                <a:schemeClr val="dk1"/>
              </a:solidFill>
            </a:endParaRPr>
          </a:p>
          <a:p>
            <a:pPr indent="-438150" lvl="0" marL="914400" rtl="0" algn="l">
              <a:lnSpc>
                <a:spcPct val="115000"/>
              </a:lnSpc>
              <a:spcBef>
                <a:spcPts val="1000"/>
              </a:spcBef>
              <a:spcAft>
                <a:spcPts val="0"/>
              </a:spcAft>
              <a:buClr>
                <a:schemeClr val="dk1"/>
              </a:buClr>
              <a:buSzPts val="3300"/>
              <a:buChar char="●"/>
            </a:pPr>
            <a:r>
              <a:rPr lang="en-US" sz="3300">
                <a:solidFill>
                  <a:schemeClr val="dk1"/>
                </a:solidFill>
              </a:rPr>
              <a:t>With port 80 open we see if there is a working </a:t>
            </a:r>
            <a:r>
              <a:rPr lang="en-US" sz="3300">
                <a:solidFill>
                  <a:schemeClr val="dk1"/>
                </a:solidFill>
              </a:rPr>
              <a:t>website. (</a:t>
            </a:r>
            <a:r>
              <a:rPr lang="en-US" sz="3300" u="sng">
                <a:solidFill>
                  <a:schemeClr val="hlink"/>
                </a:solidFill>
                <a:hlinkClick r:id="rId3"/>
              </a:rPr>
              <a:t>http://192.168.1.110</a:t>
            </a:r>
            <a:r>
              <a:rPr lang="en-US" sz="3300">
                <a:solidFill>
                  <a:schemeClr val="dk1"/>
                </a:solidFill>
              </a:rPr>
              <a:t>)</a:t>
            </a:r>
            <a:endParaRPr sz="3300">
              <a:solidFill>
                <a:schemeClr val="dk1"/>
              </a:solidFill>
            </a:endParaRPr>
          </a:p>
          <a:p>
            <a:pPr indent="-438150" lvl="0" marL="914400" rtl="0" algn="l">
              <a:lnSpc>
                <a:spcPct val="115000"/>
              </a:lnSpc>
              <a:spcBef>
                <a:spcPts val="1000"/>
              </a:spcBef>
              <a:spcAft>
                <a:spcPts val="0"/>
              </a:spcAft>
              <a:buClr>
                <a:schemeClr val="dk1"/>
              </a:buClr>
              <a:buSzPts val="3300"/>
              <a:buChar char="●"/>
            </a:pPr>
            <a:r>
              <a:rPr lang="en-US" sz="3300">
                <a:solidFill>
                  <a:schemeClr val="dk1"/>
                </a:solidFill>
              </a:rPr>
              <a:t>By poking around we found flag1(192.168.1.110/services.html)</a:t>
            </a:r>
            <a:endParaRPr sz="3300">
              <a:solidFill>
                <a:schemeClr val="dk1"/>
              </a:solidFill>
            </a:endParaRPr>
          </a:p>
          <a:p>
            <a:pPr indent="0" lvl="0" marL="914400" rtl="0" algn="l">
              <a:lnSpc>
                <a:spcPct val="115000"/>
              </a:lnSpc>
              <a:spcBef>
                <a:spcPts val="1000"/>
              </a:spcBef>
              <a:spcAft>
                <a:spcPts val="1000"/>
              </a:spcAft>
              <a:buNone/>
            </a:pPr>
            <a:r>
              <a:t/>
            </a:r>
            <a:endParaRPr sz="2500">
              <a:solidFill>
                <a:schemeClr val="dk1"/>
              </a:solidFill>
            </a:endParaRPr>
          </a:p>
        </p:txBody>
      </p:sp>
      <p:pic>
        <p:nvPicPr>
          <p:cNvPr id="2381" name="Google Shape;2381;p142"/>
          <p:cNvPicPr preferRelativeResize="0"/>
          <p:nvPr/>
        </p:nvPicPr>
        <p:blipFill>
          <a:blip r:embed="rId4">
            <a:alphaModFix/>
          </a:blip>
          <a:stretch>
            <a:fillRect/>
          </a:stretch>
        </p:blipFill>
        <p:spPr>
          <a:xfrm>
            <a:off x="1728750" y="5802725"/>
            <a:ext cx="9525325" cy="3046825"/>
          </a:xfrm>
          <a:prstGeom prst="rect">
            <a:avLst/>
          </a:prstGeom>
          <a:noFill/>
          <a:ln>
            <a:noFill/>
          </a:ln>
        </p:spPr>
      </p:pic>
      <p:pic>
        <p:nvPicPr>
          <p:cNvPr id="2382" name="Google Shape;2382;p142"/>
          <p:cNvPicPr preferRelativeResize="0"/>
          <p:nvPr/>
        </p:nvPicPr>
        <p:blipFill>
          <a:blip r:embed="rId5">
            <a:alphaModFix/>
          </a:blip>
          <a:stretch>
            <a:fillRect/>
          </a:stretch>
        </p:blipFill>
        <p:spPr>
          <a:xfrm>
            <a:off x="3057575" y="9005125"/>
            <a:ext cx="6867674" cy="3948875"/>
          </a:xfrm>
          <a:prstGeom prst="rect">
            <a:avLst/>
          </a:prstGeom>
          <a:noFill/>
          <a:ln>
            <a:noFill/>
          </a:ln>
        </p:spPr>
      </p:pic>
      <p:pic>
        <p:nvPicPr>
          <p:cNvPr id="2383" name="Google Shape;2383;p142"/>
          <p:cNvPicPr preferRelativeResize="0"/>
          <p:nvPr/>
        </p:nvPicPr>
        <p:blipFill>
          <a:blip r:embed="rId6">
            <a:alphaModFix/>
          </a:blip>
          <a:stretch>
            <a:fillRect/>
          </a:stretch>
        </p:blipFill>
        <p:spPr>
          <a:xfrm>
            <a:off x="12832175" y="5802725"/>
            <a:ext cx="10982325" cy="7267474"/>
          </a:xfrm>
          <a:prstGeom prst="rect">
            <a:avLst/>
          </a:prstGeom>
          <a:noFill/>
          <a:ln>
            <a:noFill/>
          </a:ln>
        </p:spPr>
      </p:pic>
    </p:spTree>
  </p:cSld>
  <p:clrMapOvr>
    <a:masterClrMapping/>
  </p:clrMapOvr>
  <mc:AlternateContent>
    <mc:Choice Requires="p14">
      <p:transition spd="slow" p14:dur="2100">
        <p14:flip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387" name="Shape 2387"/>
        <p:cNvGrpSpPr/>
        <p:nvPr/>
      </p:nvGrpSpPr>
      <p:grpSpPr>
        <a:xfrm>
          <a:off x="0" y="0"/>
          <a:ext cx="0" cy="0"/>
          <a:chOff x="0" y="0"/>
          <a:chExt cx="0" cy="0"/>
        </a:xfrm>
      </p:grpSpPr>
      <p:sp>
        <p:nvSpPr>
          <p:cNvPr id="2388" name="Google Shape;2388;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Wordpress database scan</a:t>
            </a:r>
            <a:endParaRPr/>
          </a:p>
        </p:txBody>
      </p:sp>
      <p:sp>
        <p:nvSpPr>
          <p:cNvPr id="2389" name="Google Shape;2389;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0" name="Google Shape;2390;p14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450850" lvl="0" marL="914400" rtl="0" algn="l">
              <a:lnSpc>
                <a:spcPct val="115000"/>
              </a:lnSpc>
              <a:spcBef>
                <a:spcPts val="1200"/>
              </a:spcBef>
              <a:spcAft>
                <a:spcPts val="0"/>
              </a:spcAft>
              <a:buClr>
                <a:schemeClr val="dk1"/>
              </a:buClr>
              <a:buSzPts val="3500"/>
              <a:buChar char="●"/>
            </a:pPr>
            <a:r>
              <a:rPr lang="en-US" sz="3500">
                <a:solidFill>
                  <a:schemeClr val="dk1"/>
                </a:solidFill>
              </a:rPr>
              <a:t>Find users/authors of Wordpress website(</a:t>
            </a:r>
            <a:r>
              <a:rPr lang="en-US" sz="3500" u="sng">
                <a:solidFill>
                  <a:schemeClr val="hlink"/>
                </a:solidFill>
                <a:hlinkClick r:id="rId3"/>
              </a:rPr>
              <a:t>http://192.168.1.110</a:t>
            </a:r>
            <a:r>
              <a:rPr lang="en-US" sz="3500">
                <a:solidFill>
                  <a:schemeClr val="dk1"/>
                </a:solidFill>
              </a:rPr>
              <a:t>)</a:t>
            </a:r>
            <a:endParaRPr sz="3500">
              <a:solidFill>
                <a:schemeClr val="dk1"/>
              </a:solidFill>
            </a:endParaRPr>
          </a:p>
          <a:p>
            <a:pPr indent="-450850" lvl="0" marL="914400" rtl="0" algn="l">
              <a:lnSpc>
                <a:spcPct val="115000"/>
              </a:lnSpc>
              <a:spcBef>
                <a:spcPts val="1000"/>
              </a:spcBef>
              <a:spcAft>
                <a:spcPts val="0"/>
              </a:spcAft>
              <a:buClr>
                <a:schemeClr val="dk1"/>
              </a:buClr>
              <a:buSzPts val="3500"/>
              <a:buChar char="●"/>
            </a:pPr>
            <a:r>
              <a:rPr lang="en-US" sz="3500">
                <a:solidFill>
                  <a:schemeClr val="dk1"/>
                </a:solidFill>
              </a:rPr>
              <a:t>wpscan will enumerate users by “Author ID Brute Forcing”(wpscan --url </a:t>
            </a:r>
            <a:r>
              <a:rPr lang="en-US" sz="3500" u="sng">
                <a:solidFill>
                  <a:schemeClr val="hlink"/>
                </a:solidFill>
                <a:hlinkClick r:id="rId4"/>
              </a:rPr>
              <a:t>http://192.168.1.110/wordpress</a:t>
            </a:r>
            <a:r>
              <a:rPr lang="en-US" sz="3500">
                <a:solidFill>
                  <a:schemeClr val="dk1"/>
                </a:solidFill>
              </a:rPr>
              <a:t> -eu)</a:t>
            </a:r>
            <a:endParaRPr sz="3500">
              <a:solidFill>
                <a:schemeClr val="dk1"/>
              </a:solidFill>
            </a:endParaRPr>
          </a:p>
          <a:p>
            <a:pPr indent="-450850" lvl="0" marL="914400" rtl="0" algn="l">
              <a:lnSpc>
                <a:spcPct val="115000"/>
              </a:lnSpc>
              <a:spcBef>
                <a:spcPts val="1000"/>
              </a:spcBef>
              <a:spcAft>
                <a:spcPts val="1000"/>
              </a:spcAft>
              <a:buClr>
                <a:schemeClr val="dk1"/>
              </a:buClr>
              <a:buSzPts val="3500"/>
              <a:buChar char="●"/>
            </a:pPr>
            <a:r>
              <a:rPr lang="en-US" sz="3500">
                <a:solidFill>
                  <a:schemeClr val="dk1"/>
                </a:solidFill>
              </a:rPr>
              <a:t>Identified michael and steven as users, confirmed by login error message</a:t>
            </a:r>
            <a:endParaRPr sz="3500">
              <a:solidFill>
                <a:schemeClr val="dk1"/>
              </a:solidFill>
            </a:endParaRPr>
          </a:p>
        </p:txBody>
      </p:sp>
      <p:pic>
        <p:nvPicPr>
          <p:cNvPr id="2391" name="Google Shape;2391;p143"/>
          <p:cNvPicPr preferRelativeResize="0"/>
          <p:nvPr/>
        </p:nvPicPr>
        <p:blipFill>
          <a:blip r:embed="rId5">
            <a:alphaModFix/>
          </a:blip>
          <a:stretch>
            <a:fillRect/>
          </a:stretch>
        </p:blipFill>
        <p:spPr>
          <a:xfrm>
            <a:off x="15450550" y="6536378"/>
            <a:ext cx="7788026" cy="5147813"/>
          </a:xfrm>
          <a:prstGeom prst="rect">
            <a:avLst/>
          </a:prstGeom>
          <a:noFill/>
          <a:ln>
            <a:noFill/>
          </a:ln>
        </p:spPr>
      </p:pic>
      <p:pic>
        <p:nvPicPr>
          <p:cNvPr id="2392" name="Google Shape;2392;p143"/>
          <p:cNvPicPr preferRelativeResize="0"/>
          <p:nvPr/>
        </p:nvPicPr>
        <p:blipFill>
          <a:blip r:embed="rId6">
            <a:alphaModFix/>
          </a:blip>
          <a:stretch>
            <a:fillRect/>
          </a:stretch>
        </p:blipFill>
        <p:spPr>
          <a:xfrm>
            <a:off x="3252225" y="6536377"/>
            <a:ext cx="7416554" cy="5147825"/>
          </a:xfrm>
          <a:prstGeom prst="rect">
            <a:avLst/>
          </a:prstGeom>
          <a:noFill/>
          <a:ln>
            <a:noFill/>
          </a:ln>
        </p:spPr>
      </p:pic>
    </p:spTree>
  </p:cSld>
  <p:clrMapOvr>
    <a:masterClrMapping/>
  </p:clrMapOvr>
  <mc:AlternateContent>
    <mc:Choice Requires="p14">
      <p:transition spd="slow" p14:dur="21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90000"/>
            </a:gs>
            <a:gs pos="33000">
              <a:srgbClr val="B93434"/>
            </a:gs>
            <a:gs pos="100000">
              <a:srgbClr val="D96868"/>
            </a:gs>
          </a:gsLst>
          <a:path path="circle">
            <a:fillToRect b="100%" l="100%"/>
          </a:path>
          <a:tileRect r="-100%" t="-100%"/>
        </a:gradFill>
      </p:bgPr>
    </p:bg>
    <p:spTree>
      <p:nvGrpSpPr>
        <p:cNvPr id="2396" name="Shape 2396"/>
        <p:cNvGrpSpPr/>
        <p:nvPr/>
      </p:nvGrpSpPr>
      <p:grpSpPr>
        <a:xfrm>
          <a:off x="0" y="0"/>
          <a:ext cx="0" cy="0"/>
          <a:chOff x="0" y="0"/>
          <a:chExt cx="0" cy="0"/>
        </a:xfrm>
      </p:grpSpPr>
      <p:sp>
        <p:nvSpPr>
          <p:cNvPr id="2397" name="Google Shape;2397;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SSH remote login and Weak password</a:t>
            </a:r>
            <a:endParaRPr/>
          </a:p>
        </p:txBody>
      </p:sp>
      <p:sp>
        <p:nvSpPr>
          <p:cNvPr id="2398" name="Google Shape;2398;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9" name="Google Shape;2399;p144"/>
          <p:cNvSpPr txBox="1"/>
          <p:nvPr>
            <p:ph idx="3" type="body"/>
          </p:nvPr>
        </p:nvSpPr>
        <p:spPr>
          <a:xfrm>
            <a:off x="703375" y="2295400"/>
            <a:ext cx="22942800" cy="105645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450850" lvl="0" marL="914400" rtl="0" algn="l">
              <a:lnSpc>
                <a:spcPct val="115000"/>
              </a:lnSpc>
              <a:spcBef>
                <a:spcPts val="1200"/>
              </a:spcBef>
              <a:spcAft>
                <a:spcPts val="0"/>
              </a:spcAft>
              <a:buClr>
                <a:schemeClr val="dk1"/>
              </a:buClr>
              <a:buSzPts val="3500"/>
              <a:buChar char="●"/>
            </a:pPr>
            <a:r>
              <a:rPr lang="en-US" sz="3500">
                <a:solidFill>
                  <a:schemeClr val="dk1"/>
                </a:solidFill>
              </a:rPr>
              <a:t>Using Hydra to brute force login(hydra -l michael -P /usr/share/wordlists/rockyou.txt -s 22 192.168.1.110 ssh)</a:t>
            </a:r>
            <a:endParaRPr sz="3500">
              <a:solidFill>
                <a:schemeClr val="dk1"/>
              </a:solidFill>
            </a:endParaRPr>
          </a:p>
          <a:p>
            <a:pPr indent="-450850" lvl="0" marL="914400" rtl="0" algn="l">
              <a:lnSpc>
                <a:spcPct val="115000"/>
              </a:lnSpc>
              <a:spcBef>
                <a:spcPts val="1000"/>
              </a:spcBef>
              <a:spcAft>
                <a:spcPts val="0"/>
              </a:spcAft>
              <a:buClr>
                <a:schemeClr val="dk1"/>
              </a:buClr>
              <a:buSzPts val="3500"/>
              <a:buChar char="●"/>
            </a:pPr>
            <a:r>
              <a:rPr lang="en-US" sz="3500">
                <a:solidFill>
                  <a:schemeClr val="dk1"/>
                </a:solidFill>
              </a:rPr>
              <a:t>Password was found for michael allowing us to login in via ssh(ssh michael@192.168.1.110)</a:t>
            </a:r>
            <a:endParaRPr sz="3500">
              <a:solidFill>
                <a:schemeClr val="dk1"/>
              </a:solidFill>
            </a:endParaRPr>
          </a:p>
          <a:p>
            <a:pPr indent="-450850" lvl="0" marL="914400" rtl="0" algn="l">
              <a:lnSpc>
                <a:spcPct val="115000"/>
              </a:lnSpc>
              <a:spcBef>
                <a:spcPts val="1000"/>
              </a:spcBef>
              <a:spcAft>
                <a:spcPts val="0"/>
              </a:spcAft>
              <a:buClr>
                <a:schemeClr val="dk1"/>
              </a:buClr>
              <a:buSzPts val="3500"/>
              <a:buChar char="●"/>
            </a:pPr>
            <a:r>
              <a:rPr lang="en-US" sz="3500">
                <a:solidFill>
                  <a:schemeClr val="dk1"/>
                </a:solidFill>
              </a:rPr>
              <a:t>Password was michael</a:t>
            </a:r>
            <a:endParaRPr sz="3500">
              <a:solidFill>
                <a:schemeClr val="dk1"/>
              </a:solidFill>
            </a:endParaRPr>
          </a:p>
          <a:p>
            <a:pPr indent="-450850" lvl="0" marL="914400" rtl="0" algn="l">
              <a:lnSpc>
                <a:spcPct val="115000"/>
              </a:lnSpc>
              <a:spcBef>
                <a:spcPts val="1000"/>
              </a:spcBef>
              <a:spcAft>
                <a:spcPts val="1000"/>
              </a:spcAft>
              <a:buClr>
                <a:schemeClr val="dk1"/>
              </a:buClr>
              <a:buSzPts val="3500"/>
              <a:buChar char="●"/>
            </a:pPr>
            <a:r>
              <a:rPr lang="en-US" sz="3500">
                <a:solidFill>
                  <a:schemeClr val="dk1"/>
                </a:solidFill>
              </a:rPr>
              <a:t>Flag 2 was found in flag2.txt in the /var/www folder</a:t>
            </a:r>
            <a:endParaRPr sz="3500">
              <a:solidFill>
                <a:schemeClr val="dk1"/>
              </a:solidFill>
            </a:endParaRPr>
          </a:p>
        </p:txBody>
      </p:sp>
      <p:pic>
        <p:nvPicPr>
          <p:cNvPr id="2400" name="Google Shape;2400;p144"/>
          <p:cNvPicPr preferRelativeResize="0"/>
          <p:nvPr/>
        </p:nvPicPr>
        <p:blipFill>
          <a:blip r:embed="rId3">
            <a:alphaModFix/>
          </a:blip>
          <a:stretch>
            <a:fillRect/>
          </a:stretch>
        </p:blipFill>
        <p:spPr>
          <a:xfrm>
            <a:off x="1416000" y="7708525"/>
            <a:ext cx="10221200" cy="851225"/>
          </a:xfrm>
          <a:prstGeom prst="rect">
            <a:avLst/>
          </a:prstGeom>
          <a:noFill/>
          <a:ln>
            <a:noFill/>
          </a:ln>
        </p:spPr>
      </p:pic>
      <p:pic>
        <p:nvPicPr>
          <p:cNvPr id="2401" name="Google Shape;2401;p144"/>
          <p:cNvPicPr preferRelativeResize="0"/>
          <p:nvPr/>
        </p:nvPicPr>
        <p:blipFill>
          <a:blip r:embed="rId4">
            <a:alphaModFix/>
          </a:blip>
          <a:stretch>
            <a:fillRect/>
          </a:stretch>
        </p:blipFill>
        <p:spPr>
          <a:xfrm>
            <a:off x="13424975" y="6949700"/>
            <a:ext cx="10221200" cy="5767650"/>
          </a:xfrm>
          <a:prstGeom prst="rect">
            <a:avLst/>
          </a:prstGeom>
          <a:noFill/>
          <a:ln>
            <a:noFill/>
          </a:ln>
        </p:spPr>
      </p:pic>
      <p:pic>
        <p:nvPicPr>
          <p:cNvPr id="2402" name="Google Shape;2402;p144"/>
          <p:cNvPicPr preferRelativeResize="0"/>
          <p:nvPr/>
        </p:nvPicPr>
        <p:blipFill>
          <a:blip r:embed="rId5">
            <a:alphaModFix/>
          </a:blip>
          <a:stretch>
            <a:fillRect/>
          </a:stretch>
        </p:blipFill>
        <p:spPr>
          <a:xfrm>
            <a:off x="1416000" y="9948100"/>
            <a:ext cx="10221200" cy="2066501"/>
          </a:xfrm>
          <a:prstGeom prst="rect">
            <a:avLst/>
          </a:prstGeom>
          <a:noFill/>
          <a:ln>
            <a:noFill/>
          </a:ln>
        </p:spPr>
      </p:pic>
    </p:spTree>
  </p:cSld>
  <p:clrMapOvr>
    <a:masterClrMapping/>
  </p:clrMapOvr>
  <mc:AlternateContent>
    <mc:Choice Requires="p14">
      <p:transition spd="slow" p14:dur="21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